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9" r:id="rId3"/>
    <p:sldId id="322" r:id="rId4"/>
    <p:sldId id="314" r:id="rId5"/>
    <p:sldId id="327" r:id="rId6"/>
    <p:sldId id="332" r:id="rId7"/>
    <p:sldId id="318" r:id="rId8"/>
    <p:sldId id="330" r:id="rId9"/>
    <p:sldId id="320" r:id="rId10"/>
    <p:sldId id="315" r:id="rId11"/>
    <p:sldId id="317" r:id="rId12"/>
    <p:sldId id="329" r:id="rId13"/>
    <p:sldId id="316" r:id="rId14"/>
    <p:sldId id="321" r:id="rId15"/>
    <p:sldId id="306" r:id="rId16"/>
    <p:sldId id="323" r:id="rId17"/>
    <p:sldId id="324" r:id="rId18"/>
    <p:sldId id="325" r:id="rId19"/>
    <p:sldId id="326" r:id="rId20"/>
    <p:sldId id="331" r:id="rId21"/>
    <p:sldId id="30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3E3A2-9521-492A-8533-765CD9E3254E}" v="178" dt="2025-10-25T05:16:52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5905" autoAdjust="0"/>
  </p:normalViewPr>
  <p:slideViewPr>
    <p:cSldViewPr snapToGrid="0">
      <p:cViewPr varScale="1">
        <p:scale>
          <a:sx n="66" d="100"/>
          <a:sy n="66" d="100"/>
        </p:scale>
        <p:origin x="4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e kim" userId="66a74df00e89988d" providerId="LiveId" clId="{CF8887FE-D828-492A-ACD1-341309D78C93}"/>
    <pc:docChg chg="modSld">
      <pc:chgData name="sohee kim" userId="66a74df00e89988d" providerId="LiveId" clId="{CF8887FE-D828-492A-ACD1-341309D78C93}" dt="2025-10-25T05:16:54.076" v="2011" actId="20577"/>
      <pc:docMkLst>
        <pc:docMk/>
      </pc:docMkLst>
      <pc:sldChg chg="modNotesTx">
        <pc:chgData name="sohee kim" userId="66a74df00e89988d" providerId="LiveId" clId="{CF8887FE-D828-492A-ACD1-341309D78C93}" dt="2025-10-25T05:09:59.051" v="1607" actId="20577"/>
        <pc:sldMkLst>
          <pc:docMk/>
          <pc:sldMk cId="1096989245" sldId="306"/>
        </pc:sldMkLst>
      </pc:sldChg>
      <pc:sldChg chg="modNotesTx">
        <pc:chgData name="sohee kim" userId="66a74df00e89988d" providerId="LiveId" clId="{CF8887FE-D828-492A-ACD1-341309D78C93}" dt="2025-10-25T05:16:54.076" v="2011" actId="20577"/>
        <pc:sldMkLst>
          <pc:docMk/>
          <pc:sldMk cId="3863537326" sldId="308"/>
        </pc:sldMkLst>
      </pc:sldChg>
      <pc:sldChg chg="modNotesTx">
        <pc:chgData name="sohee kim" userId="66a74df00e89988d" providerId="LiveId" clId="{CF8887FE-D828-492A-ACD1-341309D78C93}" dt="2025-10-25T04:50:51.092" v="80" actId="20577"/>
        <pc:sldMkLst>
          <pc:docMk/>
          <pc:sldMk cId="201463927" sldId="314"/>
        </pc:sldMkLst>
      </pc:sldChg>
      <pc:sldChg chg="modNotesTx">
        <pc:chgData name="sohee kim" userId="66a74df00e89988d" providerId="LiveId" clId="{CF8887FE-D828-492A-ACD1-341309D78C93}" dt="2025-10-25T05:03:16.789" v="1090" actId="20577"/>
        <pc:sldMkLst>
          <pc:docMk/>
          <pc:sldMk cId="349198641" sldId="315"/>
        </pc:sldMkLst>
      </pc:sldChg>
      <pc:sldChg chg="modNotesTx">
        <pc:chgData name="sohee kim" userId="66a74df00e89988d" providerId="LiveId" clId="{CF8887FE-D828-492A-ACD1-341309D78C93}" dt="2025-10-25T05:06:12.103" v="1310" actId="20577"/>
        <pc:sldMkLst>
          <pc:docMk/>
          <pc:sldMk cId="982654642" sldId="316"/>
        </pc:sldMkLst>
      </pc:sldChg>
      <pc:sldChg chg="modNotesTx">
        <pc:chgData name="sohee kim" userId="66a74df00e89988d" providerId="LiveId" clId="{CF8887FE-D828-492A-ACD1-341309D78C93}" dt="2025-10-25T05:04:11.448" v="1142" actId="20577"/>
        <pc:sldMkLst>
          <pc:docMk/>
          <pc:sldMk cId="3497881852" sldId="317"/>
        </pc:sldMkLst>
      </pc:sldChg>
      <pc:sldChg chg="modNotesTx">
        <pc:chgData name="sohee kim" userId="66a74df00e89988d" providerId="LiveId" clId="{CF8887FE-D828-492A-ACD1-341309D78C93}" dt="2025-10-25T04:58:29.706" v="680" actId="20577"/>
        <pc:sldMkLst>
          <pc:docMk/>
          <pc:sldMk cId="1326328879" sldId="318"/>
        </pc:sldMkLst>
      </pc:sldChg>
      <pc:sldChg chg="modNotesTx">
        <pc:chgData name="sohee kim" userId="66a74df00e89988d" providerId="LiveId" clId="{CF8887FE-D828-492A-ACD1-341309D78C93}" dt="2025-10-25T05:02:07.698" v="1024" actId="20577"/>
        <pc:sldMkLst>
          <pc:docMk/>
          <pc:sldMk cId="352249958" sldId="320"/>
        </pc:sldMkLst>
      </pc:sldChg>
      <pc:sldChg chg="modNotesTx">
        <pc:chgData name="sohee kim" userId="66a74df00e89988d" providerId="LiveId" clId="{CF8887FE-D828-492A-ACD1-341309D78C93}" dt="2025-10-25T05:07:54.329" v="1425" actId="20577"/>
        <pc:sldMkLst>
          <pc:docMk/>
          <pc:sldMk cId="970108250" sldId="321"/>
        </pc:sldMkLst>
      </pc:sldChg>
      <pc:sldChg chg="modNotesTx">
        <pc:chgData name="sohee kim" userId="66a74df00e89988d" providerId="LiveId" clId="{CF8887FE-D828-492A-ACD1-341309D78C93}" dt="2025-10-25T05:10:11.602" v="1615" actId="20577"/>
        <pc:sldMkLst>
          <pc:docMk/>
          <pc:sldMk cId="2792505718" sldId="323"/>
        </pc:sldMkLst>
      </pc:sldChg>
      <pc:sldChg chg="modNotesTx">
        <pc:chgData name="sohee kim" userId="66a74df00e89988d" providerId="LiveId" clId="{CF8887FE-D828-492A-ACD1-341309D78C93}" dt="2025-10-25T05:11:08.710" v="1688" actId="20577"/>
        <pc:sldMkLst>
          <pc:docMk/>
          <pc:sldMk cId="1346404113" sldId="324"/>
        </pc:sldMkLst>
      </pc:sldChg>
      <pc:sldChg chg="modNotesTx">
        <pc:chgData name="sohee kim" userId="66a74df00e89988d" providerId="LiveId" clId="{CF8887FE-D828-492A-ACD1-341309D78C93}" dt="2025-10-25T05:12:56.680" v="1754" actId="20577"/>
        <pc:sldMkLst>
          <pc:docMk/>
          <pc:sldMk cId="2953947717" sldId="325"/>
        </pc:sldMkLst>
      </pc:sldChg>
      <pc:sldChg chg="modNotesTx">
        <pc:chgData name="sohee kim" userId="66a74df00e89988d" providerId="LiveId" clId="{CF8887FE-D828-492A-ACD1-341309D78C93}" dt="2025-10-25T05:15:20.811" v="1927" actId="20577"/>
        <pc:sldMkLst>
          <pc:docMk/>
          <pc:sldMk cId="536454453" sldId="326"/>
        </pc:sldMkLst>
      </pc:sldChg>
      <pc:sldChg chg="modNotesTx">
        <pc:chgData name="sohee kim" userId="66a74df00e89988d" providerId="LiveId" clId="{CF8887FE-D828-492A-ACD1-341309D78C93}" dt="2025-10-25T04:52:00.959" v="141" actId="20577"/>
        <pc:sldMkLst>
          <pc:docMk/>
          <pc:sldMk cId="3000812469" sldId="327"/>
        </pc:sldMkLst>
      </pc:sldChg>
      <pc:sldChg chg="modNotesTx">
        <pc:chgData name="sohee kim" userId="66a74df00e89988d" providerId="LiveId" clId="{CF8887FE-D828-492A-ACD1-341309D78C93}" dt="2025-10-25T05:05:32.311" v="1264" actId="20577"/>
        <pc:sldMkLst>
          <pc:docMk/>
          <pc:sldMk cId="3010854782" sldId="329"/>
        </pc:sldMkLst>
      </pc:sldChg>
      <pc:sldChg chg="modNotesTx">
        <pc:chgData name="sohee kim" userId="66a74df00e89988d" providerId="LiveId" clId="{CF8887FE-D828-492A-ACD1-341309D78C93}" dt="2025-10-25T05:01:43.959" v="1003" actId="20577"/>
        <pc:sldMkLst>
          <pc:docMk/>
          <pc:sldMk cId="746028496" sldId="330"/>
        </pc:sldMkLst>
      </pc:sldChg>
      <pc:sldChg chg="modNotesTx">
        <pc:chgData name="sohee kim" userId="66a74df00e89988d" providerId="LiveId" clId="{CF8887FE-D828-492A-ACD1-341309D78C93}" dt="2025-10-25T05:16:13.315" v="1981" actId="20577"/>
        <pc:sldMkLst>
          <pc:docMk/>
          <pc:sldMk cId="1566806097" sldId="331"/>
        </pc:sldMkLst>
      </pc:sldChg>
      <pc:sldChg chg="modNotesTx">
        <pc:chgData name="sohee kim" userId="66a74df00e89988d" providerId="LiveId" clId="{CF8887FE-D828-492A-ACD1-341309D78C93}" dt="2025-10-25T04:53:05.641" v="260" actId="20577"/>
        <pc:sldMkLst>
          <pc:docMk/>
          <pc:sldMk cId="1260097637" sldId="3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ware.com/blog/application-protection/the-alarming-rise-of-bot-traffic-reshaping-the-holiday-shopping-landscape/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5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hlinkClick xmlns:r="http://schemas.openxmlformats.org/officeDocument/2006/relationships" r:id="rId3"/>
              </a:rPr>
              <a:t>2024 </a:t>
            </a:r>
            <a:r>
              <a:rPr lang="ko-KR" altLang="en-US" sz="25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hlinkClick xmlns:r="http://schemas.openxmlformats.org/officeDocument/2006/relationships" r:id="rId3"/>
              </a:rPr>
              <a:t>홀리데이</a:t>
            </a:r>
            <a:r>
              <a:rPr lang="en-US" altLang="ko-KR" sz="25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hlinkClick xmlns:r="http://schemas.openxmlformats.org/officeDocument/2006/relationships" r:id="rId3"/>
              </a:rPr>
              <a:t> </a:t>
            </a:r>
            <a:r>
              <a:rPr lang="ko-KR" altLang="en-US" sz="250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hlinkClick xmlns:r="http://schemas.openxmlformats.org/officeDocument/2006/relationships" r:id="rId3"/>
              </a:rPr>
              <a:t>쇼핑 트래픽 분석</a:t>
            </a:r>
            <a:endParaRPr lang="ko-KR" altLang="en-US" sz="250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Human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2024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2-4A31-B931-21A343EB67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2024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0.46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2-4A31-B931-21A343EB6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8834256"/>
        <c:axId val="998837856"/>
      </c:barChart>
      <c:catAx>
        <c:axId val="9988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98837856"/>
        <c:crosses val="autoZero"/>
        <c:auto val="1"/>
        <c:lblAlgn val="ctr"/>
        <c:lblOffset val="100"/>
        <c:noMultiLvlLbl val="0"/>
      </c:catAx>
      <c:valAx>
        <c:axId val="99883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9883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+mn-cs"/>
              </a:defRPr>
            </a:pPr>
            <a:endParaRPr lang="ko-K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+mn-cs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개발도상국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관광 · 문화 · 소프트파워 및 경제외교</c:v>
                </c:pt>
                <c:pt idx="1">
                  <c:v>공공–민간 협력 및 공동 금융</c:v>
                </c:pt>
                <c:pt idx="2">
                  <c:v>수출 주도형 산업화 및 서비스</c:v>
                </c:pt>
                <c:pt idx="3">
                  <c:v>창업 및 기업가 생태계 육성</c:v>
                </c:pt>
                <c:pt idx="4">
                  <c:v>그린에너지 투자 및 산업 전환</c:v>
                </c:pt>
                <c:pt idx="5">
                  <c:v>국가 주도 산업정책 및 수입대체</c:v>
                </c:pt>
                <c:pt idx="6">
                  <c:v>외국인 직접투자 유치</c:v>
                </c:pt>
                <c:pt idx="7">
                  <c:v>물리적 및 디지털 인프라 투자</c:v>
                </c:pt>
                <c:pt idx="8">
                  <c:v>규제 및 제도 개혁</c:v>
                </c:pt>
                <c:pt idx="9">
                  <c:v>테크 및 혁신 생태계 개발</c:v>
                </c:pt>
                <c:pt idx="10">
                  <c:v>인적자본 개발</c:v>
                </c:pt>
                <c:pt idx="11">
                  <c:v>무역 및 지역·세계 시장 접근성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  <c:pt idx="4">
                  <c:v>19</c:v>
                </c:pt>
                <c:pt idx="5">
                  <c:v>12</c:v>
                </c:pt>
                <c:pt idx="6">
                  <c:v>41</c:v>
                </c:pt>
                <c:pt idx="7">
                  <c:v>31</c:v>
                </c:pt>
                <c:pt idx="8">
                  <c:v>38</c:v>
                </c:pt>
                <c:pt idx="9">
                  <c:v>16</c:v>
                </c:pt>
                <c:pt idx="10">
                  <c:v>66</c:v>
                </c:pt>
                <c:pt idx="1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5-45AD-A16A-687367D4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선진국 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관광 · 문화 · 소프트파워 및 경제외교</c:v>
                </c:pt>
                <c:pt idx="1">
                  <c:v>공공–민간 협력 및 공동 금융</c:v>
                </c:pt>
                <c:pt idx="2">
                  <c:v>수출 주도형 산업화 및 서비스</c:v>
                </c:pt>
                <c:pt idx="3">
                  <c:v>창업 및 기업가 생태계 육성</c:v>
                </c:pt>
                <c:pt idx="4">
                  <c:v>그린에너지 투자 및 산업 전환</c:v>
                </c:pt>
                <c:pt idx="5">
                  <c:v>국가 주도 산업정책 및 수입대체</c:v>
                </c:pt>
                <c:pt idx="6">
                  <c:v>외국인 직접투자 유치</c:v>
                </c:pt>
                <c:pt idx="7">
                  <c:v>물리적 및 디지털 인프라 투자</c:v>
                </c:pt>
                <c:pt idx="8">
                  <c:v>규제 및 제도 개혁</c:v>
                </c:pt>
                <c:pt idx="9">
                  <c:v>테크 및 혁신 생태계 개발</c:v>
                </c:pt>
                <c:pt idx="10">
                  <c:v>인적자본 개발</c:v>
                </c:pt>
                <c:pt idx="11">
                  <c:v>무역 및 지역·세계 시장 접근성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15</c:v>
                </c:pt>
                <c:pt idx="4">
                  <c:v>12</c:v>
                </c:pt>
                <c:pt idx="5">
                  <c:v>21</c:v>
                </c:pt>
                <c:pt idx="6">
                  <c:v>3</c:v>
                </c:pt>
                <c:pt idx="7">
                  <c:v>33</c:v>
                </c:pt>
                <c:pt idx="8">
                  <c:v>36</c:v>
                </c:pt>
                <c:pt idx="9">
                  <c:v>70</c:v>
                </c:pt>
                <c:pt idx="10">
                  <c:v>39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5-45AD-A16A-687367D41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6360592"/>
        <c:axId val="806358792"/>
      </c:barChart>
      <c:catAx>
        <c:axId val="80636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6358792"/>
        <c:crosses val="autoZero"/>
        <c:auto val="1"/>
        <c:lblAlgn val="ctr"/>
        <c:lblOffset val="100"/>
        <c:noMultiLvlLbl val="0"/>
      </c:catAx>
      <c:valAx>
        <c:axId val="80635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636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C5E0-E1DF-4EC6-823E-EEAE5CAA01EC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4D2F-1A20-496B-88CF-121EF74B3B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61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2026</a:t>
            </a:r>
            <a:r>
              <a:rPr lang="ko-KR" altLang="en-US" dirty="0"/>
              <a:t>년 글로벌 경기 전망은 어떠할까요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75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베인앤컴퍼니가</a:t>
            </a:r>
            <a:r>
              <a:rPr lang="ko-KR" altLang="en-US" dirty="0"/>
              <a:t> 쓴 리테일의 </a:t>
            </a:r>
            <a:r>
              <a:rPr lang="ko-KR" altLang="en-US" dirty="0" err="1"/>
              <a:t>미래란</a:t>
            </a:r>
            <a:r>
              <a:rPr lang="ko-KR" altLang="en-US" dirty="0"/>
              <a:t> 보고서를 보면</a:t>
            </a:r>
            <a:r>
              <a:rPr lang="en-US" altLang="ko-KR" dirty="0"/>
              <a:t>, </a:t>
            </a:r>
            <a:r>
              <a:rPr lang="ko-KR" altLang="en-US" dirty="0"/>
              <a:t>어쩌면 미래에는 알고리즘과 로봇이 알아서 제품을 업로드하고 마케팅하고 운영하는 초자동화 시스템을 구축될 것 같아요</a:t>
            </a:r>
            <a:r>
              <a:rPr lang="en-US" altLang="ko-KR" dirty="0"/>
              <a:t>. </a:t>
            </a:r>
            <a:r>
              <a:rPr lang="ko-KR" altLang="en-US" dirty="0"/>
              <a:t>이렇게 되면 제일</a:t>
            </a:r>
            <a:r>
              <a:rPr lang="en-US" altLang="ko-KR" dirty="0"/>
              <a:t> </a:t>
            </a:r>
            <a:r>
              <a:rPr lang="ko-KR" altLang="en-US" dirty="0"/>
              <a:t>큰 문제는 </a:t>
            </a:r>
            <a:r>
              <a:rPr lang="ko-KR" altLang="en-US" dirty="0" err="1"/>
              <a:t>뭐냐면</a:t>
            </a:r>
            <a:r>
              <a:rPr lang="en-US" altLang="ko-KR" dirty="0"/>
              <a:t>, </a:t>
            </a:r>
            <a:r>
              <a:rPr lang="ko-KR" altLang="en-US" dirty="0"/>
              <a:t>과거엔 웹사이트 운영을 고급인력이 있다는 겁니다</a:t>
            </a:r>
            <a:r>
              <a:rPr lang="en-US" altLang="ko-KR" dirty="0"/>
              <a:t>. </a:t>
            </a:r>
            <a:r>
              <a:rPr lang="ko-KR" altLang="en-US" dirty="0"/>
              <a:t>이런 인력들이 범용 </a:t>
            </a:r>
            <a:r>
              <a:rPr lang="en-US" altLang="ko-KR" dirty="0"/>
              <a:t>ai </a:t>
            </a:r>
            <a:r>
              <a:rPr lang="ko-KR" altLang="en-US" dirty="0"/>
              <a:t>도구로 대체되고 나면</a:t>
            </a:r>
            <a:r>
              <a:rPr lang="en-US" altLang="ko-KR" dirty="0"/>
              <a:t>, </a:t>
            </a:r>
            <a:r>
              <a:rPr lang="ko-KR" altLang="en-US" dirty="0"/>
              <a:t>고용시장이 줄면서 소비가 위축될 수도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45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 </a:t>
            </a:r>
            <a:r>
              <a:rPr lang="en-US" altLang="ko-KR" dirty="0"/>
              <a:t>ai </a:t>
            </a:r>
            <a:r>
              <a:rPr lang="ko-KR" altLang="en-US" dirty="0"/>
              <a:t>를 쓰고 있는 기업들은 여기서 물러날 생각이 없어요</a:t>
            </a:r>
            <a:r>
              <a:rPr lang="en-US" altLang="ko-KR" dirty="0"/>
              <a:t>. </a:t>
            </a:r>
            <a:r>
              <a:rPr lang="ko-KR" altLang="en-US" dirty="0"/>
              <a:t>대부분의 기업들이 내년에 더 투자액을 늘릴 생각이고요</a:t>
            </a:r>
            <a:r>
              <a:rPr lang="en-US" altLang="ko-KR" dirty="0"/>
              <a:t>. </a:t>
            </a:r>
            <a:r>
              <a:rPr lang="ko-KR" altLang="en-US" dirty="0"/>
              <a:t>보통 </a:t>
            </a:r>
            <a:r>
              <a:rPr lang="en-US" altLang="ko-KR" dirty="0"/>
              <a:t>ai </a:t>
            </a:r>
            <a:r>
              <a:rPr lang="ko-KR" altLang="en-US" dirty="0"/>
              <a:t>를 쓰면 비용이 많이 </a:t>
            </a:r>
            <a:r>
              <a:rPr lang="ko-KR" altLang="en-US" dirty="0" err="1"/>
              <a:t>든다라는</a:t>
            </a:r>
            <a:r>
              <a:rPr lang="ko-KR" altLang="en-US" dirty="0"/>
              <a:t> 고정관념이 있었는데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ai </a:t>
            </a:r>
            <a:r>
              <a:rPr lang="ko-KR" altLang="en-US" dirty="0"/>
              <a:t>코스트는 놀랍게 낮아졌습니다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7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메리 </a:t>
            </a:r>
            <a:r>
              <a:rPr lang="ko-KR" altLang="en-US" dirty="0" err="1"/>
              <a:t>미커가</a:t>
            </a:r>
            <a:r>
              <a:rPr lang="ko-KR" altLang="en-US" dirty="0"/>
              <a:t> 한동안 안 내던 영감보고서를 다시 내기 시작했죠</a:t>
            </a:r>
            <a:r>
              <a:rPr lang="en-US" altLang="ko-KR" dirty="0"/>
              <a:t>.</a:t>
            </a:r>
            <a:r>
              <a:rPr lang="ko-KR" altLang="en-US" dirty="0"/>
              <a:t> 이 보고서에 따르면 오픈</a:t>
            </a:r>
            <a:r>
              <a:rPr lang="en-US" altLang="ko-KR" dirty="0"/>
              <a:t>ai </a:t>
            </a:r>
            <a:r>
              <a:rPr lang="ko-KR" altLang="en-US" dirty="0"/>
              <a:t>가 처음 시작되던 </a:t>
            </a:r>
            <a:r>
              <a:rPr lang="en-US" altLang="ko-KR" dirty="0"/>
              <a:t>2022</a:t>
            </a:r>
            <a:r>
              <a:rPr lang="ko-KR" altLang="en-US" dirty="0"/>
              <a:t>년과 달리</a:t>
            </a:r>
            <a:r>
              <a:rPr lang="en-US" altLang="ko-KR" dirty="0"/>
              <a:t>, </a:t>
            </a:r>
            <a:r>
              <a:rPr lang="ko-KR" altLang="en-US" dirty="0"/>
              <a:t>지금 </a:t>
            </a:r>
            <a:r>
              <a:rPr lang="en-US" altLang="ko-KR" dirty="0"/>
              <a:t>AI </a:t>
            </a:r>
            <a:r>
              <a:rPr lang="ko-KR" altLang="en-US" dirty="0"/>
              <a:t>이용 비용은 놀랍게 줄어들었어요</a:t>
            </a:r>
            <a:r>
              <a:rPr lang="en-US" altLang="ko-KR" dirty="0"/>
              <a:t>. </a:t>
            </a:r>
            <a:r>
              <a:rPr lang="ko-KR" altLang="en-US" dirty="0"/>
              <a:t>한때 토큰 당 이십불에 달하는 추론 비용을 내야 했지만 지금은 </a:t>
            </a:r>
            <a:r>
              <a:rPr lang="en-US" altLang="ko-KR" dirty="0"/>
              <a:t>0.07 </a:t>
            </a:r>
            <a:r>
              <a:rPr lang="ko-KR" altLang="en-US" dirty="0" err="1"/>
              <a:t>불이에요</a:t>
            </a:r>
            <a:r>
              <a:rPr lang="en-US" altLang="ko-KR" dirty="0"/>
              <a:t>. </a:t>
            </a:r>
            <a:r>
              <a:rPr lang="ko-KR" altLang="en-US" dirty="0"/>
              <a:t>에너지도 점점 제로에 수렴하고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82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이런 시기에 필요한 건 우리 직원들이 알아서 챗지피티를 쓰더라</a:t>
            </a:r>
            <a:r>
              <a:rPr lang="en-US" altLang="ko-KR" dirty="0"/>
              <a:t>, </a:t>
            </a:r>
            <a:r>
              <a:rPr lang="ko-KR" altLang="en-US" dirty="0" err="1"/>
              <a:t>하는게</a:t>
            </a:r>
            <a:r>
              <a:rPr lang="ko-KR" altLang="en-US" dirty="0"/>
              <a:t> 아니라</a:t>
            </a:r>
            <a:r>
              <a:rPr lang="en-US" altLang="ko-KR" dirty="0"/>
              <a:t>, </a:t>
            </a:r>
            <a:r>
              <a:rPr lang="ko-KR" altLang="en-US" dirty="0"/>
              <a:t>기업 차원에서 실제로 비용을 줄이면서 성과를 높이고 있는가 하는 거예요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18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월마트는 선도적으로 </a:t>
            </a:r>
            <a:r>
              <a:rPr lang="en-US" altLang="ko-KR" dirty="0"/>
              <a:t>ai </a:t>
            </a:r>
            <a:r>
              <a:rPr lang="ko-KR" altLang="en-US" dirty="0"/>
              <a:t>인프라를 구축해 빠른 대응을 현실화하고 있는 기업이에요</a:t>
            </a:r>
            <a:r>
              <a:rPr lang="en-US" altLang="ko-KR" dirty="0"/>
              <a:t>. </a:t>
            </a:r>
            <a:r>
              <a:rPr lang="ko-KR" altLang="en-US" dirty="0"/>
              <a:t>이 회사에는 개발팀이 쓰는 </a:t>
            </a:r>
            <a:r>
              <a:rPr lang="en-US" altLang="ko-KR" dirty="0"/>
              <a:t>ai, </a:t>
            </a:r>
            <a:r>
              <a:rPr lang="ko-KR" altLang="en-US" dirty="0"/>
              <a:t>직원이 쓰는 </a:t>
            </a:r>
            <a:r>
              <a:rPr lang="en-US" altLang="ko-KR" dirty="0"/>
              <a:t>ai.</a:t>
            </a:r>
            <a:r>
              <a:rPr lang="ko-KR" altLang="en-US" dirty="0"/>
              <a:t> </a:t>
            </a:r>
            <a:r>
              <a:rPr lang="ko-KR" altLang="en-US" dirty="0" err="1"/>
              <a:t>공급╼자나</a:t>
            </a:r>
            <a:r>
              <a:rPr lang="ko-KR" altLang="en-US" dirty="0"/>
              <a:t> 광고주가 쓰는 </a:t>
            </a:r>
            <a:r>
              <a:rPr lang="en-US" altLang="ko-KR" dirty="0"/>
              <a:t>ai </a:t>
            </a:r>
            <a:r>
              <a:rPr lang="ko-KR" altLang="en-US" dirty="0"/>
              <a:t>고객이 쓰는 </a:t>
            </a:r>
            <a:r>
              <a:rPr lang="en-US" altLang="ko-KR" dirty="0"/>
              <a:t>ai </a:t>
            </a:r>
            <a:r>
              <a:rPr lang="ko-KR" altLang="en-US" dirty="0"/>
              <a:t>가 구분되어 있으면서도</a:t>
            </a:r>
            <a:r>
              <a:rPr lang="en-US" altLang="ko-KR" dirty="0"/>
              <a:t>, Element</a:t>
            </a:r>
            <a:r>
              <a:rPr lang="ko-KR" altLang="en-US" dirty="0"/>
              <a:t>란 거대한 </a:t>
            </a:r>
            <a:r>
              <a:rPr lang="en-US" altLang="ko-KR" dirty="0"/>
              <a:t>ai </a:t>
            </a:r>
            <a:r>
              <a:rPr lang="ko-KR" altLang="en-US" dirty="0"/>
              <a:t>센터이자 플랫폼</a:t>
            </a:r>
            <a:r>
              <a:rPr lang="en-US" altLang="ko-KR" dirty="0"/>
              <a:t>, </a:t>
            </a:r>
            <a:r>
              <a:rPr lang="ko-KR" altLang="en-US" dirty="0"/>
              <a:t>또 월마트만의 </a:t>
            </a:r>
            <a:r>
              <a:rPr lang="en-US" altLang="ko-KR" dirty="0"/>
              <a:t>LLM</a:t>
            </a:r>
            <a:r>
              <a:rPr lang="ko-KR" altLang="en-US" dirty="0"/>
              <a:t>인 </a:t>
            </a:r>
            <a:r>
              <a:rPr lang="en-US" altLang="ko-KR" dirty="0"/>
              <a:t>Wallaby</a:t>
            </a:r>
            <a:r>
              <a:rPr lang="ko-KR" altLang="en-US" dirty="0"/>
              <a:t>를 기반으로 체계화되고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23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미국도 아닌데 굳이 월마트처럼 할 필요가 있을까 고민되신다면 이 표를 한번 봐주시기 바랍니다</a:t>
            </a:r>
            <a:r>
              <a:rPr lang="en-US" altLang="ko-KR" dirty="0"/>
              <a:t>.</a:t>
            </a:r>
            <a:r>
              <a:rPr lang="ko-KR" altLang="en-US" dirty="0"/>
              <a:t> 향후 </a:t>
            </a:r>
            <a:r>
              <a:rPr lang="en-US" altLang="ko-KR" dirty="0"/>
              <a:t>3</a:t>
            </a:r>
            <a:r>
              <a:rPr lang="ko-KR" altLang="en-US" dirty="0"/>
              <a:t>년 간 성장을 좌우할 주요 </a:t>
            </a:r>
            <a:r>
              <a:rPr lang="ko-KR" altLang="en-US" dirty="0" err="1"/>
              <a:t>동력은요</a:t>
            </a:r>
            <a:r>
              <a:rPr lang="en-US" altLang="ko-KR" dirty="0"/>
              <a:t>. </a:t>
            </a:r>
            <a:r>
              <a:rPr lang="ko-KR" altLang="en-US" dirty="0"/>
              <a:t>첫째가 </a:t>
            </a:r>
            <a:r>
              <a:rPr lang="ko-KR" altLang="en-US" dirty="0" err="1"/>
              <a:t>테크</a:t>
            </a:r>
            <a:r>
              <a:rPr lang="ko-KR" altLang="en-US" dirty="0"/>
              <a:t> 혁신 및 생태계 개발이고</a:t>
            </a:r>
            <a:r>
              <a:rPr lang="en-US" altLang="ko-KR" dirty="0"/>
              <a:t>, </a:t>
            </a:r>
            <a:r>
              <a:rPr lang="ko-KR" altLang="en-US" dirty="0"/>
              <a:t>둘째가 인적 </a:t>
            </a:r>
            <a:r>
              <a:rPr lang="ko-KR" altLang="en-US" dirty="0" err="1"/>
              <a:t>개발이에요</a:t>
            </a:r>
            <a:r>
              <a:rPr lang="en-US" altLang="ko-KR" dirty="0"/>
              <a:t>. </a:t>
            </a:r>
            <a:r>
              <a:rPr lang="ko-KR" altLang="en-US" dirty="0"/>
              <a:t>여기서 뼈아픈 부분은 </a:t>
            </a:r>
            <a:r>
              <a:rPr lang="ko-KR" altLang="en-US" dirty="0" err="1"/>
              <a:t>테크</a:t>
            </a:r>
            <a:r>
              <a:rPr lang="ko-KR" altLang="en-US" dirty="0"/>
              <a:t> 혁신 및 생태계별은 선진국일 때에만 의미가 있다는 거예요</a:t>
            </a:r>
            <a:r>
              <a:rPr lang="en-US" altLang="ko-KR" dirty="0"/>
              <a:t>. </a:t>
            </a:r>
            <a:r>
              <a:rPr lang="ko-KR" altLang="en-US" dirty="0"/>
              <a:t>개발도상국에선 </a:t>
            </a:r>
            <a:r>
              <a:rPr lang="ko-KR" altLang="en-US" dirty="0" err="1"/>
              <a:t>테크</a:t>
            </a:r>
            <a:r>
              <a:rPr lang="ko-KR" altLang="en-US" dirty="0"/>
              <a:t> 혁신 및 생태계 개발을 해봐야 성장의 주요 동력이 될 가능성이 </a:t>
            </a:r>
            <a:r>
              <a:rPr lang="en-US" altLang="ko-KR" dirty="0"/>
              <a:t>20 </a:t>
            </a:r>
            <a:r>
              <a:rPr lang="ko-KR" altLang="en-US" dirty="0"/>
              <a:t>퍼센트도 되지 않아요</a:t>
            </a:r>
            <a:r>
              <a:rPr lang="en-US" altLang="ko-KR" dirty="0"/>
              <a:t>. </a:t>
            </a:r>
            <a:r>
              <a:rPr lang="ko-KR" altLang="en-US" dirty="0"/>
              <a:t>개발도상국은 인적자본을 갈아 넣어야 비로소 성장할 수 있습니다</a:t>
            </a:r>
            <a:r>
              <a:rPr lang="en-US" altLang="ko-KR" dirty="0"/>
              <a:t>.</a:t>
            </a:r>
            <a:r>
              <a:rPr lang="ko-KR" altLang="en-US" dirty="0"/>
              <a:t> 여러분의 비즈니스가 어떤 기로에 서 있는지 생각해 </a:t>
            </a:r>
            <a:r>
              <a:rPr lang="ko-KR" altLang="en-US" dirty="0" err="1"/>
              <a:t>보셔야</a:t>
            </a:r>
            <a:r>
              <a:rPr lang="ko-KR" altLang="en-US" dirty="0"/>
              <a:t> 됩니다</a:t>
            </a:r>
            <a:r>
              <a:rPr lang="en-US" altLang="ko-KR" dirty="0"/>
              <a:t>. </a:t>
            </a:r>
            <a:r>
              <a:rPr lang="ko-KR" altLang="en-US" dirty="0"/>
              <a:t>세계화의 대열에 서길 꿈꾸시나요</a:t>
            </a:r>
            <a:r>
              <a:rPr lang="en-US" altLang="ko-KR" dirty="0"/>
              <a:t>? </a:t>
            </a:r>
            <a:r>
              <a:rPr lang="ko-KR" altLang="en-US" dirty="0" err="1"/>
              <a:t>테크</a:t>
            </a:r>
            <a:r>
              <a:rPr lang="ko-KR" altLang="en-US" dirty="0"/>
              <a:t> 혁신을 할 준비가 되셨나요</a:t>
            </a:r>
            <a:r>
              <a:rPr lang="en-US" altLang="ko-KR" dirty="0"/>
              <a:t>? </a:t>
            </a:r>
            <a:r>
              <a:rPr lang="ko-KR" altLang="en-US" dirty="0"/>
              <a:t>아니면 인적자본 개발에 자신이 있으십니까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64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/>
              <a:t>ai </a:t>
            </a:r>
            <a:r>
              <a:rPr lang="ko-KR" altLang="en-US" dirty="0"/>
              <a:t>가 부동산에 미칠 영향을 말씀드리겠습니다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622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 기관들이 비슷한 보고서를 내고 있지만 핵심적으로 가장 빠르게 성과를 낼 부분은 시설 관리와 에너지 절약인 것 같습니다</a:t>
            </a:r>
            <a:r>
              <a:rPr lang="en-US" altLang="ko-KR" dirty="0"/>
              <a:t>. Ai </a:t>
            </a:r>
            <a:r>
              <a:rPr lang="ko-KR" altLang="en-US" dirty="0"/>
              <a:t>가 있기 전에도 에너지 최적화 전략이라는 것이 있었습니다</a:t>
            </a:r>
            <a:r>
              <a:rPr lang="en-US" altLang="ko-KR" dirty="0"/>
              <a:t>. </a:t>
            </a:r>
            <a:r>
              <a:rPr lang="ko-KR" altLang="en-US" dirty="0"/>
              <a:t>그 전략만 도입해도 에너지 비용이 감소하는 걸로 나타나고 있지만 여기에 </a:t>
            </a:r>
            <a:r>
              <a:rPr lang="en-US" altLang="ko-KR" dirty="0"/>
              <a:t>ai </a:t>
            </a:r>
            <a:r>
              <a:rPr lang="ko-KR" altLang="en-US" dirty="0"/>
              <a:t>가 도입됐을 때 효과는 실로 큽니다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49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많은 보고서들이 운영비용 절감</a:t>
            </a:r>
            <a:r>
              <a:rPr lang="en-US" altLang="ko-KR" dirty="0"/>
              <a:t>, </a:t>
            </a:r>
            <a:r>
              <a:rPr lang="ko-KR" altLang="en-US" dirty="0" err="1"/>
              <a:t>직원수</a:t>
            </a:r>
            <a:r>
              <a:rPr lang="ko-KR" altLang="en-US" dirty="0"/>
              <a:t> 절감을 통한 생산성 증가를 미래 동력으로 보고 있어요</a:t>
            </a:r>
            <a:r>
              <a:rPr lang="en-US" altLang="ko-KR" dirty="0"/>
              <a:t>. </a:t>
            </a:r>
            <a:r>
              <a:rPr lang="ko-KR" altLang="en-US" dirty="0" err="1"/>
              <a:t>모건스탠리에</a:t>
            </a:r>
            <a:r>
              <a:rPr lang="ko-KR" altLang="en-US" dirty="0"/>
              <a:t> 따르면 리츠를 관리하던 수행업무의 </a:t>
            </a:r>
            <a:r>
              <a:rPr lang="en-US" altLang="ko-KR" dirty="0"/>
              <a:t>37%</a:t>
            </a:r>
            <a:r>
              <a:rPr lang="ko-KR" altLang="en-US" dirty="0"/>
              <a:t>가 </a:t>
            </a:r>
            <a:r>
              <a:rPr lang="en-US" altLang="ko-KR" dirty="0"/>
              <a:t>ai </a:t>
            </a:r>
            <a:r>
              <a:rPr lang="ko-KR" altLang="en-US" dirty="0"/>
              <a:t>로 자동화될 수 있어요</a:t>
            </a:r>
            <a:r>
              <a:rPr lang="en-US" altLang="ko-KR" dirty="0"/>
              <a:t>. </a:t>
            </a:r>
            <a:r>
              <a:rPr lang="ko-KR" altLang="en-US" dirty="0"/>
              <a:t>그리고 실제 지금도 정규 직원 수를 줄이면서도 생산성은 도리어 늘어나는 효과를 경험하고 있다고 많은 기업이 보고하고 있죠</a:t>
            </a:r>
            <a:r>
              <a:rPr lang="en-US" altLang="ko-KR" dirty="0"/>
              <a:t>. </a:t>
            </a:r>
            <a:r>
              <a:rPr lang="ko-KR" altLang="en-US" dirty="0"/>
              <a:t>마냥 </a:t>
            </a:r>
            <a:r>
              <a:rPr lang="ko-KR" altLang="en-US" dirty="0" err="1"/>
              <a:t>좋아라만</a:t>
            </a:r>
            <a:r>
              <a:rPr lang="ko-KR" altLang="en-US" dirty="0"/>
              <a:t> 할 수 없는 것이 일자리가 너무 많이 줄어든다면 소비시장은 무사하지 못할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73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</a:t>
            </a:r>
            <a:r>
              <a:rPr lang="en-US" altLang="ko-KR" dirty="0"/>
              <a:t>CBRE</a:t>
            </a:r>
            <a:r>
              <a:rPr lang="ko-KR" altLang="en-US" dirty="0"/>
              <a:t> 에서는 향후 데이터 인프라와 인재가 집중된 지역에 투자해야 한다는 의견을 내고 있어요</a:t>
            </a:r>
            <a:r>
              <a:rPr lang="en-US" altLang="ko-KR" dirty="0"/>
              <a:t>. Ai </a:t>
            </a:r>
            <a:r>
              <a:rPr lang="ko-KR" altLang="en-US" dirty="0"/>
              <a:t>인재들은 일반 인재보다 높은 급여를 받아요</a:t>
            </a:r>
            <a:r>
              <a:rPr lang="en-US" altLang="ko-KR" dirty="0"/>
              <a:t>. </a:t>
            </a:r>
            <a:r>
              <a:rPr lang="ko-KR" altLang="en-US" dirty="0"/>
              <a:t>거의 한 사람이 한계 기업 매출만큼의 연봉을 받는 일도 생기고 있기 때문에</a:t>
            </a:r>
            <a:r>
              <a:rPr lang="en-US" altLang="ko-KR" dirty="0"/>
              <a:t>, </a:t>
            </a:r>
            <a:r>
              <a:rPr lang="ko-KR" altLang="en-US" dirty="0"/>
              <a:t>이들이 재택근무를 하지 않고 실제 출퇴근을 해야 한다면 그 회사 인근에는 초고가 주택을 지어도 팔릴 수 있다는 뜻입니다</a:t>
            </a:r>
            <a:r>
              <a:rPr lang="en-US" altLang="ko-KR" dirty="0"/>
              <a:t>. </a:t>
            </a:r>
            <a:r>
              <a:rPr lang="ko-KR" altLang="en-US" dirty="0"/>
              <a:t>한국에도 최근 새로운 곳에 데이터센터가 늘고 있죠</a:t>
            </a:r>
            <a:r>
              <a:rPr lang="en-US" altLang="ko-KR" dirty="0"/>
              <a:t>? </a:t>
            </a:r>
            <a:r>
              <a:rPr lang="ko-KR" altLang="en-US" dirty="0"/>
              <a:t>또 판교엔 고소득 직장인들이 모여 있어요</a:t>
            </a:r>
            <a:r>
              <a:rPr lang="en-US" altLang="ko-KR" dirty="0"/>
              <a:t>. </a:t>
            </a:r>
            <a:r>
              <a:rPr lang="ko-KR" altLang="en-US" dirty="0"/>
              <a:t>그러나 과연 이런 변화가 부동산 수요에 어떤 영향을 끼칠지 함부로 단언하기엔 여러 어려운 부분이 있습니다</a:t>
            </a:r>
            <a:r>
              <a:rPr lang="en-US" altLang="ko-KR" dirty="0"/>
              <a:t>.</a:t>
            </a:r>
            <a:r>
              <a:rPr lang="ko-KR" altLang="en-US" dirty="0"/>
              <a:t> 그런데 미래엔 </a:t>
            </a:r>
            <a:r>
              <a:rPr lang="en-US" altLang="ko-KR" dirty="0"/>
              <a:t>ai </a:t>
            </a:r>
            <a:r>
              <a:rPr lang="ko-KR" altLang="en-US" dirty="0"/>
              <a:t>가 그런 영향조차 상세하게 분석해 줄 수 있을 걸로 내다보고 있죠</a:t>
            </a:r>
            <a:r>
              <a:rPr lang="en-US" altLang="ko-KR" dirty="0"/>
              <a:t>. </a:t>
            </a:r>
            <a:r>
              <a:rPr lang="ko-KR" altLang="en-US" dirty="0"/>
              <a:t>또 임대시장에서도 복잡한 서류 문제등을 </a:t>
            </a:r>
            <a:r>
              <a:rPr lang="en-US" altLang="ko-KR" dirty="0"/>
              <a:t>ai </a:t>
            </a:r>
            <a:r>
              <a:rPr lang="ko-KR" altLang="en-US" dirty="0"/>
              <a:t>가 담당하면서 처리 시간이 단축될 걸로 </a:t>
            </a:r>
            <a:r>
              <a:rPr lang="ko-KR" altLang="en-US" dirty="0" err="1"/>
              <a:t>보여요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7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글로벌 주요 기관들의 경제전망은 </a:t>
            </a:r>
            <a:r>
              <a:rPr lang="en-US" altLang="ko-KR" dirty="0"/>
              <a:t>11</a:t>
            </a:r>
            <a:r>
              <a:rPr lang="ko-KR" altLang="en-US" dirty="0"/>
              <a:t>월 초부터 연말까지 연이어 출시됩니다</a:t>
            </a:r>
            <a:r>
              <a:rPr lang="en-US" altLang="ko-KR" dirty="0"/>
              <a:t>. JP</a:t>
            </a:r>
            <a:r>
              <a:rPr lang="ko-KR" altLang="en-US" dirty="0"/>
              <a:t>모건 등의 투자기관 보고서는 보아둘 요소가 많으니 나중에 꼭 따로 </a:t>
            </a:r>
            <a:r>
              <a:rPr lang="ko-KR" altLang="en-US" dirty="0" err="1"/>
              <a:t>보셨으면요</a:t>
            </a:r>
            <a:r>
              <a:rPr lang="en-US" altLang="ko-KR" dirty="0"/>
              <a:t>. </a:t>
            </a:r>
            <a:r>
              <a:rPr lang="ko-KR" altLang="en-US" dirty="0"/>
              <a:t>저는 </a:t>
            </a:r>
            <a:r>
              <a:rPr lang="en-US" altLang="ko-KR" dirty="0"/>
              <a:t>9</a:t>
            </a:r>
            <a:r>
              <a:rPr lang="ko-KR" altLang="en-US" dirty="0"/>
              <a:t>월에 출시된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세계경제포럼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(WEF) Chief Economists’ Outlook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보고서를 모티프로 </a:t>
            </a:r>
            <a:r>
              <a:rPr lang="ko-KR" altLang="en-US" sz="12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설명드릴께요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세계경제포럼에 따르면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수석 애널리스트 절반 이상이 향후 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12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개월간 글로벌 성장세는 악화될 걸로 보았고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그럼에도 불구하고 소비시장 혼란은 낮을 것으로 전망합니다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아울러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응답자의 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68%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커머스에 파괴적 영향을 </a:t>
            </a:r>
            <a:r>
              <a:rPr lang="ko-KR" altLang="en-US" sz="12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끼칠거라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보고 있죠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오늘 저는 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ko-KR" altLang="en-US" sz="12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리테일에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끼칠 영향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부동산에 끼칠 영향을 정리해보겠습니다</a:t>
            </a:r>
            <a:r>
              <a:rPr lang="en-US" altLang="ko-KR" sz="1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722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중국에선 이미 </a:t>
            </a:r>
            <a:r>
              <a:rPr lang="en-US" altLang="ko-KR" dirty="0"/>
              <a:t>ai </a:t>
            </a:r>
            <a:r>
              <a:rPr lang="ko-KR" altLang="en-US" dirty="0"/>
              <a:t>를 활용한 부동산 중개는 보편화되고 있어요</a:t>
            </a:r>
            <a:r>
              <a:rPr lang="en-US" altLang="ko-KR" dirty="0"/>
              <a:t>. </a:t>
            </a:r>
            <a:r>
              <a:rPr lang="ko-KR" altLang="en-US" dirty="0"/>
              <a:t>베이커라는 </a:t>
            </a:r>
            <a:r>
              <a:rPr lang="ko-KR" altLang="en-US" dirty="0" err="1"/>
              <a:t>프롭테크</a:t>
            </a:r>
            <a:r>
              <a:rPr lang="ko-KR" altLang="en-US" dirty="0"/>
              <a:t> 기업은 실제 지역을 방문하지 않아도 상세하게 가상체험으로 그 집을 둘러보고 인테리어 해보고 구매할 수 있는 시스템을 구축해 놓았죠</a:t>
            </a:r>
            <a:r>
              <a:rPr lang="en-US" altLang="ko-KR" dirty="0"/>
              <a:t>. </a:t>
            </a:r>
            <a:r>
              <a:rPr lang="ko-KR" altLang="en-US" dirty="0"/>
              <a:t>미드는 생각보다 가까이 있고 어느 지점에서는 벌써 현지에 도착했습니다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8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지금은 크게 생각해야 합니다</a:t>
            </a:r>
            <a:r>
              <a:rPr lang="en-US" altLang="ko-KR" dirty="0"/>
              <a:t>. </a:t>
            </a:r>
            <a:r>
              <a:rPr lang="ko-KR" altLang="en-US" dirty="0"/>
              <a:t>크게 생각한 다음에 현재와 싸워야 합니다</a:t>
            </a:r>
            <a:r>
              <a:rPr lang="en-US" altLang="ko-KR" dirty="0"/>
              <a:t>. </a:t>
            </a:r>
            <a:r>
              <a:rPr lang="ko-KR" altLang="en-US" dirty="0"/>
              <a:t>무조건 현재와 싸우기 시작한다면 기회를 놓칠 거예요</a:t>
            </a:r>
            <a:r>
              <a:rPr lang="en-US" altLang="ko-KR" dirty="0"/>
              <a:t>. </a:t>
            </a:r>
            <a:r>
              <a:rPr lang="ko-KR" altLang="en-US" dirty="0"/>
              <a:t>그리고 크게 생각한 다음에 현재와 싸우지 않는다면 살아남지 못할 겁니다</a:t>
            </a:r>
            <a:r>
              <a:rPr lang="en-US" altLang="ko-KR"/>
              <a:t>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3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리테일에</a:t>
            </a:r>
            <a:r>
              <a:rPr lang="ko-KR" altLang="en-US" dirty="0"/>
              <a:t> 끼칠 영향입니다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39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Adobe</a:t>
            </a:r>
            <a:r>
              <a:rPr lang="ko-KR" altLang="en-US" dirty="0"/>
              <a:t>에서 꾸준히 </a:t>
            </a:r>
            <a:r>
              <a:rPr lang="en-US" altLang="ko-KR" dirty="0"/>
              <a:t>AI</a:t>
            </a:r>
            <a:r>
              <a:rPr lang="ko-KR" altLang="en-US" dirty="0"/>
              <a:t>와 </a:t>
            </a:r>
            <a:r>
              <a:rPr lang="ko-KR" altLang="en-US" dirty="0" err="1"/>
              <a:t>이커머스</a:t>
            </a:r>
            <a:r>
              <a:rPr lang="ko-KR" altLang="en-US" dirty="0"/>
              <a:t> 트래픽에 관한 데이터 보고서를 내고 있고</a:t>
            </a:r>
            <a:r>
              <a:rPr lang="en-US" altLang="ko-KR" dirty="0"/>
              <a:t>, </a:t>
            </a:r>
            <a:r>
              <a:rPr lang="ko-KR" altLang="en-US" dirty="0"/>
              <a:t>이를 인용하는 기업들은 점점 늘고 있어요</a:t>
            </a:r>
            <a:r>
              <a:rPr lang="en-US" altLang="ko-KR" dirty="0"/>
              <a:t>. BCG</a:t>
            </a:r>
            <a:r>
              <a:rPr lang="ko-KR" altLang="en-US" dirty="0"/>
              <a:t>에서 정리한 보고서를 저는 의미 있게 보았습니다</a:t>
            </a:r>
            <a:r>
              <a:rPr lang="en-US" altLang="ko-KR" dirty="0"/>
              <a:t>. </a:t>
            </a:r>
            <a:r>
              <a:rPr lang="ko-KR" altLang="en-US" dirty="0"/>
              <a:t>원 데이터와 함께 비교해서 </a:t>
            </a:r>
            <a:r>
              <a:rPr lang="ko-KR" altLang="en-US" dirty="0" err="1"/>
              <a:t>보셨으면요</a:t>
            </a:r>
            <a:r>
              <a:rPr lang="en-US" altLang="ko-KR" dirty="0"/>
              <a:t>. </a:t>
            </a:r>
            <a:r>
              <a:rPr lang="ko-KR" altLang="en-US" dirty="0"/>
              <a:t>최근 챗지피티 같은 생성 </a:t>
            </a:r>
            <a:r>
              <a:rPr lang="en-US" altLang="ko-KR" dirty="0"/>
              <a:t>ai </a:t>
            </a:r>
            <a:r>
              <a:rPr lang="ko-KR" altLang="en-US" dirty="0"/>
              <a:t>기반 </a:t>
            </a:r>
            <a:r>
              <a:rPr lang="ko-KR" altLang="en-US" dirty="0" err="1"/>
              <a:t>챗봇을</a:t>
            </a:r>
            <a:r>
              <a:rPr lang="ko-KR" altLang="en-US" dirty="0"/>
              <a:t> 통한 사이트 유입은 폭증하고 있어요</a:t>
            </a:r>
            <a:r>
              <a:rPr lang="en-US" altLang="ko-KR" dirty="0"/>
              <a:t>. </a:t>
            </a:r>
            <a:r>
              <a:rPr lang="ko-KR" altLang="en-US" dirty="0"/>
              <a:t>흥미로운 것은 이런 </a:t>
            </a:r>
            <a:r>
              <a:rPr lang="ko-KR" altLang="en-US" dirty="0" err="1"/>
              <a:t>챗봇을</a:t>
            </a:r>
            <a:r>
              <a:rPr lang="ko-KR" altLang="en-US" dirty="0"/>
              <a:t> 통해 들어오는 트래픽의 퀄리티가 아주 좋다는 거예요</a:t>
            </a:r>
            <a:r>
              <a:rPr lang="en-US" altLang="ko-KR" dirty="0"/>
              <a:t>. </a:t>
            </a:r>
            <a:r>
              <a:rPr lang="ko-KR" altLang="en-US" dirty="0"/>
              <a:t>더 오래 머물고 </a:t>
            </a:r>
            <a:r>
              <a:rPr lang="ko-KR" altLang="en-US" dirty="0" err="1"/>
              <a:t>이탈률이</a:t>
            </a:r>
            <a:r>
              <a:rPr lang="ko-KR" altLang="en-US" dirty="0"/>
              <a:t> 적어요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27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어도비</a:t>
            </a:r>
            <a:r>
              <a:rPr lang="ko-KR" altLang="en-US" dirty="0"/>
              <a:t> 데이터에 따르면 현재 생성 </a:t>
            </a:r>
            <a:r>
              <a:rPr lang="en-US" altLang="ko-KR" dirty="0"/>
              <a:t>ai </a:t>
            </a:r>
            <a:r>
              <a:rPr lang="ko-KR" altLang="en-US" dirty="0"/>
              <a:t>를 통한 유입은 여행산업이 제</a:t>
            </a:r>
            <a:r>
              <a:rPr lang="en-US" altLang="ko-KR" dirty="0"/>
              <a:t>1 </a:t>
            </a:r>
            <a:r>
              <a:rPr lang="ko-KR" altLang="en-US" dirty="0"/>
              <a:t>폭증하고 있고</a:t>
            </a:r>
            <a:r>
              <a:rPr lang="en-US" altLang="ko-KR" dirty="0"/>
              <a:t>, </a:t>
            </a:r>
            <a:r>
              <a:rPr lang="ko-KR" altLang="en-US" dirty="0"/>
              <a:t>그 다음이 리테일 그 다음이 금융이에요</a:t>
            </a:r>
            <a:r>
              <a:rPr lang="en-US" altLang="ko-KR" dirty="0"/>
              <a:t>. </a:t>
            </a:r>
            <a:r>
              <a:rPr lang="ko-KR" altLang="en-US" dirty="0"/>
              <a:t>과거엔 </a:t>
            </a:r>
            <a:r>
              <a:rPr lang="ko-KR" altLang="en-US" dirty="0" err="1"/>
              <a:t>챗봇을</a:t>
            </a:r>
            <a:r>
              <a:rPr lang="ko-KR" altLang="en-US" dirty="0"/>
              <a:t> 통한 트래픽은 둘러보기만 하고 거의 구매를 하지 않았는데 최근엔 전환율이 점점 좋아지면서 일반 검색과 차이를 극도로 좁히고 있어요</a:t>
            </a:r>
            <a:r>
              <a:rPr lang="en-US" altLang="ko-KR" dirty="0"/>
              <a:t>. </a:t>
            </a:r>
            <a:r>
              <a:rPr lang="ko-KR" altLang="en-US" dirty="0"/>
              <a:t>짧은 시간 내에 이렇게 빠른 변화는 과거 구글이 처음 등장할 때 있었던 변화입니다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55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그러다 보니 대부분에 이 사이트들은 이제 어떻게 하면 </a:t>
            </a:r>
            <a:r>
              <a:rPr lang="ko-KR" altLang="en-US" dirty="0" err="1"/>
              <a:t>채지피티에게</a:t>
            </a:r>
            <a:r>
              <a:rPr lang="ko-KR" altLang="en-US" dirty="0"/>
              <a:t> 더 잘 인용될 수 있는지를 연구하고 있어요</a:t>
            </a:r>
            <a:r>
              <a:rPr lang="en-US" altLang="ko-KR" dirty="0"/>
              <a:t>. SEO </a:t>
            </a:r>
            <a:r>
              <a:rPr lang="ko-KR" altLang="en-US" dirty="0"/>
              <a:t>시대에서 </a:t>
            </a:r>
            <a:r>
              <a:rPr lang="en-US" altLang="ko-KR" dirty="0"/>
              <a:t>GEO </a:t>
            </a:r>
            <a:r>
              <a:rPr lang="ko-KR" altLang="en-US" dirty="0"/>
              <a:t>시대로 넘어가고 있는 것이죠</a:t>
            </a:r>
            <a:r>
              <a:rPr lang="en-US" altLang="ko-KR" dirty="0"/>
              <a:t>. </a:t>
            </a:r>
            <a:r>
              <a:rPr lang="ko-KR" altLang="en-US" dirty="0"/>
              <a:t>이 변화가 중요한 것이 일반 </a:t>
            </a:r>
            <a:r>
              <a:rPr lang="ko-KR" altLang="en-US" dirty="0" err="1"/>
              <a:t>웹트래픽의</a:t>
            </a:r>
            <a:r>
              <a:rPr lang="ko-KR" altLang="en-US" dirty="0"/>
              <a:t> 퀄리티가 현저히 악화되고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63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주요 보안업체들은 주기적으로 수만 개 사이트를 전수 분석해서 트래픽에 </a:t>
            </a:r>
            <a:r>
              <a:rPr lang="ko-KR" altLang="en-US" dirty="0" err="1"/>
              <a:t>휴먼트래픽과</a:t>
            </a:r>
            <a:r>
              <a:rPr lang="ko-KR" altLang="en-US" dirty="0"/>
              <a:t> </a:t>
            </a:r>
            <a:r>
              <a:rPr lang="ko-KR" altLang="en-US" dirty="0" err="1"/>
              <a:t>보트래픽이</a:t>
            </a:r>
            <a:r>
              <a:rPr lang="ko-KR" altLang="en-US" dirty="0"/>
              <a:t> 얼마나 되는가를 보고하는데요</a:t>
            </a:r>
            <a:r>
              <a:rPr lang="en-US" altLang="ko-KR" dirty="0"/>
              <a:t>. </a:t>
            </a:r>
            <a:r>
              <a:rPr lang="ko-KR" altLang="en-US" dirty="0"/>
              <a:t>원래 웹 트래픽이 봇이 많기는 해요</a:t>
            </a:r>
            <a:r>
              <a:rPr lang="en-US" altLang="ko-KR" dirty="0"/>
              <a:t>. </a:t>
            </a:r>
            <a:r>
              <a:rPr lang="ko-KR" altLang="en-US" dirty="0"/>
              <a:t>봇이라고 해서 다 나쁜 봄만 있는 것도 아니고</a:t>
            </a:r>
            <a:r>
              <a:rPr lang="en-US" altLang="ko-KR" dirty="0"/>
              <a:t>, </a:t>
            </a:r>
            <a:r>
              <a:rPr lang="ko-KR" altLang="en-US" dirty="0"/>
              <a:t>작년까지는 어쨌거나 휴먼이 더 많았기 때문에 </a:t>
            </a:r>
            <a:r>
              <a:rPr lang="ko-KR" altLang="en-US" dirty="0" err="1"/>
              <a:t>웹트래픽은</a:t>
            </a:r>
            <a:r>
              <a:rPr lang="ko-KR" altLang="en-US" dirty="0"/>
              <a:t> 의미가 있었어요</a:t>
            </a:r>
            <a:r>
              <a:rPr lang="en-US" altLang="ko-KR" dirty="0"/>
              <a:t>. </a:t>
            </a:r>
            <a:r>
              <a:rPr lang="ko-KR" altLang="en-US" dirty="0"/>
              <a:t>그런데 </a:t>
            </a:r>
            <a:r>
              <a:rPr lang="en-US" altLang="ko-KR" dirty="0"/>
              <a:t>ai </a:t>
            </a:r>
            <a:r>
              <a:rPr lang="ko-KR" altLang="en-US" dirty="0"/>
              <a:t>시대가 되면서 봇을 만들기가 쉬워졌어요</a:t>
            </a:r>
            <a:r>
              <a:rPr lang="en-US" altLang="ko-KR" dirty="0"/>
              <a:t>. </a:t>
            </a:r>
            <a:r>
              <a:rPr lang="ko-KR" altLang="en-US" dirty="0"/>
              <a:t>지난해 홀리데이 시즌 쇼핑 트래픽부터는 사람을 이기고 </a:t>
            </a:r>
            <a:r>
              <a:rPr lang="ko-KR" altLang="en-US" dirty="0" err="1"/>
              <a:t>보트래픽이</a:t>
            </a:r>
            <a:r>
              <a:rPr lang="ko-KR" altLang="en-US" dirty="0"/>
              <a:t> 훨씬 더 많아졌다는 보고가 여러 업체를 통해 나오고 있는데요</a:t>
            </a:r>
            <a:r>
              <a:rPr lang="en-US" altLang="ko-KR" dirty="0"/>
              <a:t>. </a:t>
            </a:r>
            <a:r>
              <a:rPr lang="ko-KR" altLang="en-US" dirty="0"/>
              <a:t>대부분의 수치는 </a:t>
            </a:r>
            <a:r>
              <a:rPr lang="ko-KR" altLang="en-US" dirty="0" err="1"/>
              <a:t>대동소이합니다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dirty="0" err="1"/>
              <a:t>보트래픽이</a:t>
            </a:r>
            <a:r>
              <a:rPr lang="ko-KR" altLang="en-US" dirty="0"/>
              <a:t> 사람 트래픽보다 현저히 증가하고 있어요</a:t>
            </a:r>
            <a:r>
              <a:rPr lang="en-US" altLang="ko-KR" dirty="0"/>
              <a:t>. </a:t>
            </a:r>
            <a:r>
              <a:rPr lang="ko-KR" altLang="en-US" dirty="0"/>
              <a:t>특히 </a:t>
            </a:r>
            <a:r>
              <a:rPr lang="ko-KR" altLang="en-US" dirty="0" err="1"/>
              <a:t>악성봇</a:t>
            </a:r>
            <a:r>
              <a:rPr lang="ko-KR" altLang="en-US" dirty="0"/>
              <a:t> 공격의 주요 타깃산업들은 보아주셔야 할 목록이에요</a:t>
            </a:r>
            <a:r>
              <a:rPr lang="en-US" altLang="ko-KR" dirty="0"/>
              <a:t>. Imperva</a:t>
            </a:r>
            <a:r>
              <a:rPr lang="ko-KR" altLang="en-US" dirty="0"/>
              <a:t>에선 최근 한 기업이 찾아와 광고 성과가 좋은 것 같은데 전환이 일어나지 않는다고 어찌된 일인지 알아봐 달라고 했다고 해요</a:t>
            </a:r>
            <a:r>
              <a:rPr lang="en-US" altLang="ko-KR" dirty="0"/>
              <a:t>. </a:t>
            </a:r>
            <a:r>
              <a:rPr lang="ko-KR" altLang="en-US" dirty="0"/>
              <a:t>그래서 트래픽을 분석해 보니 </a:t>
            </a:r>
            <a:r>
              <a:rPr lang="en-US" altLang="ko-KR" dirty="0"/>
              <a:t>80%</a:t>
            </a:r>
            <a:r>
              <a:rPr lang="ko-KR" altLang="en-US" dirty="0"/>
              <a:t>이상이 </a:t>
            </a:r>
            <a:r>
              <a:rPr lang="ko-KR" altLang="en-US" dirty="0" err="1"/>
              <a:t>봇이더랍니다</a:t>
            </a:r>
            <a:r>
              <a:rPr lang="en-US" altLang="ko-KR" dirty="0"/>
              <a:t>. </a:t>
            </a:r>
            <a:r>
              <a:rPr lang="ko-KR" altLang="en-US" dirty="0"/>
              <a:t>이들 보안업체가 세상의 모든 사이트를 전수조사한 건 아니기 때문에</a:t>
            </a:r>
            <a:r>
              <a:rPr lang="en-US" altLang="ko-KR" dirty="0"/>
              <a:t>, </a:t>
            </a:r>
            <a:r>
              <a:rPr lang="ko-KR" altLang="en-US" dirty="0"/>
              <a:t>매순간 휴먼보다 봇이 많다고는 말할 수 없지만</a:t>
            </a:r>
            <a:r>
              <a:rPr lang="en-US" altLang="ko-KR" dirty="0"/>
              <a:t>, </a:t>
            </a:r>
            <a:r>
              <a:rPr lang="ko-KR" altLang="en-US" dirty="0"/>
              <a:t>가까운 미래에 웹 트래픽이 질이 흐려지는 걸 시간문제가 됐어요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40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특히 소셜에선 봇 활동이 많은데요</a:t>
            </a:r>
            <a:r>
              <a:rPr lang="en-US" altLang="ko-KR" dirty="0"/>
              <a:t>. </a:t>
            </a:r>
            <a:r>
              <a:rPr lang="ko-KR" altLang="en-US" dirty="0"/>
              <a:t>얼마 전 미국의 한 식당 기업은 로고를 </a:t>
            </a:r>
            <a:r>
              <a:rPr lang="ko-KR" altLang="en-US" dirty="0" err="1"/>
              <a:t>바꾸려다가</a:t>
            </a:r>
            <a:r>
              <a:rPr lang="ko-KR" altLang="en-US" dirty="0"/>
              <a:t> 봇의 공격을 받았습니다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ko-KR" altLang="en-US" dirty="0" err="1"/>
              <a:t>소셜봇들은</a:t>
            </a:r>
            <a:r>
              <a:rPr lang="ko-KR" altLang="en-US" dirty="0"/>
              <a:t> </a:t>
            </a:r>
            <a:r>
              <a:rPr lang="ko-KR" altLang="en-US" dirty="0" err="1"/>
              <a:t>좋아요를</a:t>
            </a:r>
            <a:r>
              <a:rPr lang="ko-KR" altLang="en-US" dirty="0"/>
              <a:t> 누르고 </a:t>
            </a:r>
            <a:r>
              <a:rPr lang="en-US" altLang="ko-KR" dirty="0"/>
              <a:t>, </a:t>
            </a:r>
            <a:r>
              <a:rPr lang="ko-KR" altLang="en-US" dirty="0"/>
              <a:t>공유를 하고</a:t>
            </a:r>
            <a:r>
              <a:rPr lang="en-US" altLang="ko-KR" dirty="0"/>
              <a:t>,</a:t>
            </a:r>
            <a:r>
              <a:rPr lang="ko-KR" altLang="en-US" dirty="0"/>
              <a:t> 복제해서 여러 댓글을 달면서</a:t>
            </a:r>
            <a:r>
              <a:rPr lang="en-US" altLang="ko-KR" dirty="0"/>
              <a:t>, </a:t>
            </a:r>
            <a:r>
              <a:rPr lang="ko-KR" altLang="en-US" dirty="0"/>
              <a:t>소셜 내에 자기 등급을 높이고 소셜이 나눠주는 수익을 노리고 있어요</a:t>
            </a:r>
            <a:r>
              <a:rPr lang="en-US" altLang="ko-KR" dirty="0"/>
              <a:t>. </a:t>
            </a:r>
            <a:r>
              <a:rPr lang="ko-KR" altLang="en-US" dirty="0" err="1"/>
              <a:t>페이스북에서</a:t>
            </a:r>
            <a:r>
              <a:rPr lang="ko-KR" altLang="en-US" dirty="0"/>
              <a:t> 봇 하나가 </a:t>
            </a:r>
            <a:r>
              <a:rPr lang="ko-KR" altLang="en-US" dirty="0" err="1"/>
              <a:t>오천원씩만</a:t>
            </a:r>
            <a:r>
              <a:rPr lang="ko-KR" altLang="en-US" dirty="0"/>
              <a:t> 벌어도 그런 봇을 </a:t>
            </a:r>
            <a:r>
              <a:rPr lang="en-US" altLang="ko-KR" dirty="0"/>
              <a:t>1000</a:t>
            </a:r>
            <a:r>
              <a:rPr lang="ko-KR" altLang="en-US" dirty="0"/>
              <a:t>개 만들면 </a:t>
            </a:r>
            <a:r>
              <a:rPr lang="en-US" altLang="ko-KR" dirty="0"/>
              <a:t>5</a:t>
            </a:r>
            <a:r>
              <a:rPr lang="ko-KR" altLang="en-US" dirty="0"/>
              <a:t>백만원</a:t>
            </a:r>
            <a:r>
              <a:rPr lang="en-US" altLang="ko-KR" dirty="0"/>
              <a:t>, 1000</a:t>
            </a:r>
            <a:r>
              <a:rPr lang="ko-KR" altLang="en-US" dirty="0"/>
              <a:t>개 만들면 </a:t>
            </a:r>
            <a:r>
              <a:rPr lang="en-US" altLang="ko-KR" dirty="0"/>
              <a:t>5</a:t>
            </a:r>
            <a:r>
              <a:rPr lang="ko-KR" altLang="en-US" dirty="0"/>
              <a:t>천만원이에요</a:t>
            </a:r>
            <a:r>
              <a:rPr lang="en-US" altLang="ko-KR" dirty="0"/>
              <a:t>. </a:t>
            </a:r>
            <a:r>
              <a:rPr lang="ko-KR" altLang="en-US" dirty="0"/>
              <a:t>이런 틈들을 비집고 노리는 봇 활동들은</a:t>
            </a:r>
            <a:r>
              <a:rPr lang="en-US" altLang="ko-KR" dirty="0"/>
              <a:t>,</a:t>
            </a:r>
            <a:r>
              <a:rPr lang="ko-KR" altLang="en-US" dirty="0"/>
              <a:t> 운이 나쁘면 내 광고에 와서 들러붙어 광고예산을 잡아먹습니다</a:t>
            </a:r>
            <a:r>
              <a:rPr lang="en-US" altLang="ko-KR" dirty="0"/>
              <a:t>. </a:t>
            </a:r>
            <a:r>
              <a:rPr lang="ko-KR" altLang="en-US" dirty="0"/>
              <a:t>크래커 배럴은 보세 견디다 못해 로고를 바꾸려는 계획을 철회했어요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55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/>
              <a:t>ai </a:t>
            </a:r>
            <a:r>
              <a:rPr lang="ko-KR" altLang="en-US" dirty="0"/>
              <a:t>로부터 나를 지키기 위해서라도 </a:t>
            </a:r>
            <a:r>
              <a:rPr lang="en-US" altLang="ko-KR" dirty="0"/>
              <a:t>ai </a:t>
            </a:r>
            <a:r>
              <a:rPr lang="ko-KR" altLang="en-US" dirty="0"/>
              <a:t>를 알아야 하고요</a:t>
            </a:r>
            <a:r>
              <a:rPr lang="en-US" altLang="ko-KR" dirty="0"/>
              <a:t>, </a:t>
            </a:r>
            <a:r>
              <a:rPr lang="ko-KR" altLang="en-US" dirty="0"/>
              <a:t>그보다 선도적으로 이용해서 달라지는 세상에서 승기를 잡기 위해서라도 </a:t>
            </a:r>
            <a:r>
              <a:rPr lang="en-US" altLang="ko-KR" dirty="0"/>
              <a:t>ai </a:t>
            </a:r>
            <a:r>
              <a:rPr lang="ko-KR" altLang="en-US" dirty="0"/>
              <a:t>를 알아야 </a:t>
            </a:r>
            <a:r>
              <a:rPr lang="ko-KR" altLang="en-US" dirty="0" err="1"/>
              <a:t>되요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4D2F-1A20-496B-88CF-121EF74B3B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9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B0A14-D330-7432-3691-5DA4F273C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8A4F0A-6D31-926C-E82F-3BB097A17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6E080A-4851-1560-5A88-357786A0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04B8E-3DFB-9CBA-FEF5-7AB666CC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280A06-0321-A300-6FF5-5EE42C8A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23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59C4F-6B13-1D9B-DB9C-D12F1A36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C83DCA-74F0-D401-42D2-73558DF6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DE8A9D-4E68-D518-BD5D-4FA10848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62A965-C885-461C-2A9C-514B3E2E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B8D4F9-708E-6F03-CF6E-72DC63FF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0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6B8D3A-F9F6-17ED-FDFC-66123F68D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793B49-05A5-8A04-2480-C98EBFF3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048B4-395D-F716-3D2C-913518F6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4A8AB5-7ACF-5090-DB74-F8E1E75A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9F0D9B-DAB7-F771-8209-CF889DE4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8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B35AE-AAF1-478C-7166-AC1FB81D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39992C-B80D-E300-B22D-E1733F13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D425EB-4ABB-9AAD-2941-C394B526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952428-4C42-35D5-413B-EDA19637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72E9E-476B-4E95-90B6-729D129E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92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5EBE34-039E-354B-89DE-7445409E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1DFAA-7200-CE06-DAE0-ACBA9F77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08ACB1-2FC7-C9D9-0453-748ACA4A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59E81B-2B29-F18E-4DEF-392EFCB8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8B790A-96E9-7DE1-2307-2E00156A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2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3EEED7-DDA3-DF14-690F-B27305A3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CF2EEF-9F1D-E388-EC84-65EEFDD98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8A464-0D9F-5568-77A1-F3375CD3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188462-5A7B-FDB9-CD8F-B5E3D2E1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517340-4D3A-3E12-DE71-05139EE1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664942-8F6F-4544-8404-870B1300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6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5EE941-761B-5351-483F-86AF3D94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C984C2-5D3E-23C8-B997-DECF7CBC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08E383-167B-1477-D1F4-FD8944AB0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AEE29A-7E1C-D90D-AC07-82E58696F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15AE93-856E-B876-7A9F-4BD4A2899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D3DF19-FFD7-DE1B-8753-66558ACB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7EAF9B-6FD7-1450-FBD9-64AD740C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845EBA-F10A-85D1-0CAC-2252266C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6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E316A-A525-6B7B-C903-A7B399C3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E18E84-2C92-FA2F-A8DC-7EBBF77A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C5EFF8-F9F6-C9F4-482F-E6F92C46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9F53A-CEC8-BF53-0BDE-08FA972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0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A0C252B-B92E-AFF9-1CDD-DCD5A835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5F39ED-75F6-E34F-58CE-A62EDBE2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7A8D9E-672D-35DD-6553-36748F95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D4793F-8C79-14A0-9F19-A5C8D473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7D7437-A659-C93A-928F-B7EDB89C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6DDBAD-52D6-54F0-C738-556DB8596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C0F73C-9C27-51B9-8A98-43BDDF66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BF3500-DBA8-AB32-E655-A7D42689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DB2176-A4DF-6DC9-DDB8-B536FF90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3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6EBE-2C74-3E25-481D-D882E9E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8E0E50-1085-559C-CB27-001F44D27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01057E-D96B-7999-4F57-DCD8946E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0E83CB-9B33-61AD-E200-53C34455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DA5623-F7E9-5B59-3419-3BBFC69B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1AF665-011B-B395-66D8-CD11EB1C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6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256DE8-F79E-040D-4831-EC347414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3D537C-FFB4-FEE9-DF51-29E8E7A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ED2B1-05EE-B3FD-637C-6FC57777F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AC467-BE17-4B01-9FA2-6FD8F7684D07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3947D8-6602-AB77-78FF-EBB08C2D1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E3C8CA-4FB9-A36D-AF51-57580016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2A973-DD9F-45D4-B3AF-5C602CED69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1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n.com/insights/the-future-of-retail-six-disruptions-that-could-shape-the-next-deca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ailytrend.co.kr/%eb%83%89%ec%a0%95%ed%95%9c-%ec%a7%81%ec%9b%90%ed%8f%89%ea%b0%80%ea%b0%80-%eb%b9%84%ec%9d%b8%ea%b0%84%ec%a0%81%ec%9d%b4%eb%8d%98-%ec%8b%9c%eb%8c%80%ea%b0%80-%eb%81%9d%eb%82%ac%ec%8a%b5%eb%8b%88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trend.co.kr/ai-%ed%99%95%ec%82%b0-2%eb%85%84-%ec%b4%88%eb%b0%98%ea%b3%bc%eb%8a%94-%ea%b7%b9%ec%a0%81%ec%9c%bc%eb%a1%9c-%eb%8b%ac%eb%9d%bc%ec%a7%84-%eb%b9%84%ec%9a%a9%ea%b3%bc-%ec%97%90%eb%84%88%ec%a7%8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ailytrend.co.kr/%e7%be%8e-%ec%9c%a0%ed%86%b5%eb%93%a4%ec%9d%98-ai-%eb%a0%88%eb%b2%a8-ebay%eb%8a%94-%ec%97%94%eb%b9%84%eb%94%94%ec%95%84-%ec%b9%a9%ec%9d%84-%ec%a7%81%ec%a0%91-%eb%b3%b4%ec%9c%a0%ed%95%98%ea%b3%a0-a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l.com/en-us/insights/artificial-intelligence-and-its-implications-for-real-esta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ganstanley.com/insights/articles/ai-in-real-estate-202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e.com/insights/viewpoints/how-ai-is-advancing-decision-making-in-corporate-real-esta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publications/chief-economists-outlook-september-20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www.dailytrend.co.kr/%e4%b8%ad-%eb%b2%a0%ec%9d%b4%ec%bb%a4%e8%b4%9d%e5%a3%b3-%eb%b6%80%eb%8f%99%ec%82%b0-%eb%b6%95%ea%b4%b4-%ec%86%8d%ec%97%90-%eb%8f%85%eb%b3%b4%ec%a0%81-%ec%84%b1%ec%9e%a5-%ec%a4%91%ec%9d%b8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g.com/publications/2025/agentic-commerce-redefining-retail-how-to-respo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usiness.adobe.com/blog/generative-ai-powered-shopping-rises-with-traffic-to-retail-si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trend.co.kr/ai-%ec%98%a4%eb%b2%84%eb%b7%b0%eb%a1%9c-%ec%b6%a9%ea%b2%a9%ec%a0%81-ctr-%ed%95%98%eb%9d%bd-seo-%eb%8b%a4%ec%9d%8c-%ec%84%b8%ec%83%81%ec%9d%80-%eb%ac%b4%ec%97%87%ec%9d%b8%ea%b0%80%ec%9a%9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ailytrend.co.kr/ai-%ea%b2%80%ec%83%89%ec%9c%bc%eb%a1%9c-%ed%8a%b8%eb%9e%98%ed%94%bd%ec%9d%b4-80-%ec%88%9c%ec%82%ad%eb%90%9c-%ea%b3%b3%ea%b3%bc-10%eb%b0%b0-%ec%9d%b4%ec%83%81-%ea%b8%89%ec%a6%9d%ed%95%9c-%ea%b3%b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mperva.com/resources/resource-library/reports/2025-bad-bot-report/" TargetMode="External"/><Relationship Id="rId4" Type="http://schemas.openxmlformats.org/officeDocument/2006/relationships/hyperlink" Target="https://www.radware.com/blog/application-protection/the-alarming-rise-of-bot-traffic-reshaping-the-holiday-shopping-landscap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ailytrend.co.kr/%ec%86%8c%ec%85%9c%eb%b4%87-%ec%a1%b0%ec%8b%ac-%ec%a0%95%ec%b9%98%ec%9d%b8%ec%9d%b4-%ec%95%84%eb%8b%8c-%ea%b8%b0%ec%97%85%ea%b9%8c%ec%a7%80-%ea%b3%b5%ea%b2%a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6EC67-B5ED-A230-B169-568ADB9D2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92E529-DD71-B0B7-5D7F-BBE176A90582}"/>
              </a:ext>
            </a:extLst>
          </p:cNvPr>
          <p:cNvSpPr txBox="1"/>
          <p:nvPr/>
        </p:nvSpPr>
        <p:spPr>
          <a:xfrm>
            <a:off x="1" y="1765012"/>
            <a:ext cx="12192000" cy="317009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Bebas" panose="020B0606020202050201" pitchFamily="34" charset="0"/>
                <a:ea typeface="Noto Sans KR Thin" panose="020B0200000000000000" pitchFamily="50" charset="-12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6881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671D5-7026-AA14-4121-DA71AE16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980BBB-25A4-3F25-22C4-7C6C1F2477C1}"/>
              </a:ext>
            </a:extLst>
          </p:cNvPr>
          <p:cNvSpPr txBox="1"/>
          <p:nvPr/>
        </p:nvSpPr>
        <p:spPr>
          <a:xfrm>
            <a:off x="185057" y="1972377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Bain &amp; Company : 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리테일의 미래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 (2025.6)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24C9D-3041-4FEF-CF3B-8E0BB76D35F5}"/>
              </a:ext>
            </a:extLst>
          </p:cNvPr>
          <p:cNvSpPr txBox="1"/>
          <p:nvPr/>
        </p:nvSpPr>
        <p:spPr>
          <a:xfrm>
            <a:off x="402770" y="3365147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리테일 비즈니스를 알고리즘과 로봇이 운영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업로드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마케팅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운영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39BBD-ED29-1730-BDA5-E5CE6B6F8D9D}"/>
              </a:ext>
            </a:extLst>
          </p:cNvPr>
          <p:cNvSpPr txBox="1"/>
          <p:nvPr/>
        </p:nvSpPr>
        <p:spPr>
          <a:xfrm>
            <a:off x="402771" y="3895578"/>
            <a:ext cx="10866912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인적 역량이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경쟁우위였던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분야들이 범용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도구로 대체되는 변화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F9CB332-7B9A-51E6-2DDD-1581F0A10CBC}"/>
              </a:ext>
            </a:extLst>
          </p:cNvPr>
          <p:cNvSpPr/>
          <p:nvPr/>
        </p:nvSpPr>
        <p:spPr>
          <a:xfrm>
            <a:off x="0" y="6400098"/>
            <a:ext cx="12191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4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냉정한 직원평가가 비인간적이던 시대가 끝났습니다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477A4-B2A1-008E-885D-744C3E440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1CD1C8-98B9-B417-1B1F-C741747A0B20}"/>
              </a:ext>
            </a:extLst>
          </p:cNvPr>
          <p:cNvSpPr txBox="1"/>
          <p:nvPr/>
        </p:nvSpPr>
        <p:spPr>
          <a:xfrm>
            <a:off x="185057" y="1230949"/>
            <a:ext cx="12006944" cy="1261884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Capgemini: AI,</a:t>
            </a:r>
            <a:r>
              <a:rPr lang="ko-KR" altLang="en-US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생성 </a:t>
            </a:r>
            <a:r>
              <a:rPr lang="en-US" altLang="ko-KR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의 비즈니스 활용현황 </a:t>
            </a:r>
            <a:r>
              <a:rPr lang="en-US" altLang="ko-KR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(2025.7)</a:t>
            </a:r>
            <a:endParaRPr lang="ko-KR" altLang="en-US" sz="36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F493B-3F71-72AC-C155-49238E9FA5AC}"/>
              </a:ext>
            </a:extLst>
          </p:cNvPr>
          <p:cNvSpPr txBox="1"/>
          <p:nvPr/>
        </p:nvSpPr>
        <p:spPr>
          <a:xfrm>
            <a:off x="402770" y="2190683"/>
            <a:ext cx="11175671" cy="40011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전년도 대비 생성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에 대한 투자액을 늘린 소매 기업이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EB8E-FA57-0261-4CFF-CFF1D5260477}"/>
              </a:ext>
            </a:extLst>
          </p:cNvPr>
          <p:cNvSpPr txBox="1"/>
          <p:nvPr/>
        </p:nvSpPr>
        <p:spPr>
          <a:xfrm>
            <a:off x="402771" y="2721114"/>
            <a:ext cx="10866912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ROI(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투자수익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를 추적 중인 기업들의 약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40%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는 향후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1~3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내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투자에 따른 긍정적 수익을 실현할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것으로 전망</a:t>
            </a:r>
            <a:endParaRPr lang="en-US" altLang="ko-KR" sz="2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DF81B-1BD8-268F-F756-14699E50F436}"/>
              </a:ext>
            </a:extLst>
          </p:cNvPr>
          <p:cNvSpPr txBox="1"/>
          <p:nvPr/>
        </p:nvSpPr>
        <p:spPr>
          <a:xfrm>
            <a:off x="185057" y="3815029"/>
            <a:ext cx="12006944" cy="1261884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모건 스탠리 </a:t>
            </a:r>
            <a:r>
              <a:rPr lang="en-US" altLang="ko-KR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 </a:t>
            </a:r>
            <a:r>
              <a:rPr lang="ko-KR" altLang="en-US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애널리스트 노트 </a:t>
            </a:r>
            <a:r>
              <a:rPr lang="en-US" altLang="ko-KR" sz="3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(2025.9)</a:t>
            </a:r>
            <a:endParaRPr lang="ko-KR" altLang="en-US" sz="36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  <a:p>
            <a:pPr>
              <a:defRPr/>
            </a:pP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16213-1DCD-5395-A6B8-C1EE8DFB7610}"/>
              </a:ext>
            </a:extLst>
          </p:cNvPr>
          <p:cNvSpPr txBox="1"/>
          <p:nvPr/>
        </p:nvSpPr>
        <p:spPr>
          <a:xfrm>
            <a:off x="402771" y="4618615"/>
            <a:ext cx="10866912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에이전트를 통한 자동화로 주요 소매기업들이 연간 약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60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억 달러의 비용을 절감하고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년까지 최대 </a:t>
            </a: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20%</a:t>
            </a:r>
            <a:r>
              <a:rPr lang="ko-KR" altLang="en-US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의 이익 개선 효과를 거둘 수 있다고 추산</a:t>
            </a:r>
            <a:endParaRPr lang="en-US" altLang="ko-KR" sz="2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78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5D56-23B6-471B-98B7-4558CD4A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540A25-C628-B83B-B7F2-2E2AEC826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994658"/>
            <a:ext cx="7652658" cy="4345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FC46E2-5AB8-E855-5CFB-4CD1EBEB89CE}"/>
              </a:ext>
            </a:extLst>
          </p:cNvPr>
          <p:cNvSpPr txBox="1"/>
          <p:nvPr/>
        </p:nvSpPr>
        <p:spPr>
          <a:xfrm>
            <a:off x="8077199" y="1697365"/>
            <a:ext cx="4963886" cy="110799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dirty="0" err="1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백만토큰당</a:t>
            </a:r>
            <a:r>
              <a:rPr lang="ko-KR" altLang="en-US" sz="2400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 추론 비용</a:t>
            </a:r>
            <a:r>
              <a:rPr lang="en-US" altLang="ko-KR" sz="2400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: </a:t>
            </a:r>
          </a:p>
          <a:p>
            <a:pPr>
              <a:defRPr/>
            </a:pPr>
            <a:endParaRPr lang="en-US" altLang="ko-KR" sz="2400" dirty="0">
              <a:effectLst/>
              <a:latin typeface="Noto Sans KR Medium" panose="020B0200000000000000" pitchFamily="50" charset="-127"/>
              <a:ea typeface="Noto Sans KR Medium" panose="020B0200000000000000" pitchFamily="50" charset="-127"/>
            </a:endParaRPr>
          </a:p>
          <a:p>
            <a:pPr>
              <a:defRPr/>
            </a:pP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2022.11 : $20 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  <a:sym typeface="Wingdings" panose="05000000000000000000" pitchFamily="2" charset="2"/>
              </a:rPr>
              <a:t> 2024.10 : 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$ 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  <a:sym typeface="Wingdings" panose="05000000000000000000" pitchFamily="2" charset="2"/>
              </a:rPr>
              <a:t>0.07</a:t>
            </a:r>
            <a:endParaRPr lang="en-US" altLang="ko-KR" dirty="0">
              <a:effectLst/>
              <a:latin typeface="Noto Sans KR Medium" panose="020B0200000000000000" pitchFamily="50" charset="-127"/>
              <a:ea typeface="Noto Sans KR Medium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0B07-EA76-CB86-93CF-DD2C573D86CE}"/>
              </a:ext>
            </a:extLst>
          </p:cNvPr>
          <p:cNvSpPr txBox="1"/>
          <p:nvPr/>
        </p:nvSpPr>
        <p:spPr>
          <a:xfrm>
            <a:off x="8077199" y="3569708"/>
            <a:ext cx="4963886" cy="110799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400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1</a:t>
            </a:r>
            <a:r>
              <a:rPr lang="ko-KR" altLang="en-US" sz="2400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토큰당 필요에너지</a:t>
            </a:r>
            <a:r>
              <a:rPr lang="en-US" altLang="ko-KR" sz="2400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: </a:t>
            </a:r>
          </a:p>
          <a:p>
            <a:pPr>
              <a:defRPr/>
            </a:pPr>
            <a:endParaRPr lang="en-US" altLang="ko-KR" sz="2400" dirty="0">
              <a:effectLst/>
              <a:latin typeface="Noto Sans KR Medium" panose="020B0200000000000000" pitchFamily="50" charset="-127"/>
              <a:ea typeface="Noto Sans KR Medium" panose="020B0200000000000000" pitchFamily="50" charset="-127"/>
            </a:endParaRPr>
          </a:p>
          <a:p>
            <a:pPr>
              <a:defRPr/>
            </a:pP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2014 : 4</a:t>
            </a:r>
            <a:r>
              <a:rPr lang="ko-KR" altLang="en-US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만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J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  <a:sym typeface="Wingdings" panose="05000000000000000000" pitchFamily="2" charset="2"/>
              </a:rPr>
              <a:t> 2024.10 : </a:t>
            </a:r>
            <a:r>
              <a:rPr lang="en-US" altLang="ko-KR" dirty="0">
                <a:effectLst/>
                <a:latin typeface="Noto Sans KR Medium" panose="020B0200000000000000" pitchFamily="50" charset="-127"/>
                <a:ea typeface="Noto Sans KR Medium" panose="020B0200000000000000" pitchFamily="50" charset="-127"/>
              </a:rPr>
              <a:t>0.4J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2C633CD-DDCD-070E-EB44-6ED758EC72F2}"/>
              </a:ext>
            </a:extLst>
          </p:cNvPr>
          <p:cNvSpPr/>
          <p:nvPr/>
        </p:nvSpPr>
        <p:spPr>
          <a:xfrm>
            <a:off x="0" y="6400098"/>
            <a:ext cx="12191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4"/>
              </a:rPr>
              <a:t>함께 읽어보세요 </a:t>
            </a:r>
            <a:r>
              <a:rPr lang="en-US" altLang="ko-KR" dirty="0">
                <a:solidFill>
                  <a:srgbClr val="467886"/>
                </a:solidFill>
                <a:hlinkClick r:id="rId4"/>
              </a:rPr>
              <a:t>: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 AI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대중화 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2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년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초반과는 극적으로 달라진 비용과 에너지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3406A-8D0C-9415-A4E5-DB180006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7D519-CF89-A5F1-4B43-603F290FB41B}"/>
              </a:ext>
            </a:extLst>
          </p:cNvPr>
          <p:cNvSpPr txBox="1"/>
          <p:nvPr/>
        </p:nvSpPr>
        <p:spPr>
          <a:xfrm>
            <a:off x="0" y="3038640"/>
            <a:ext cx="12191999" cy="58477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우리 직원들이</a:t>
            </a: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알아서 </a:t>
            </a: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를 많이 쓰고 있습니다</a:t>
            </a:r>
            <a:endParaRPr lang="en-US" altLang="ko-KR" sz="32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CD3399B-B682-75E4-C1E1-2AD80CF9B768}"/>
              </a:ext>
            </a:extLst>
          </p:cNvPr>
          <p:cNvCxnSpPr>
            <a:cxnSpLocks/>
          </p:cNvCxnSpPr>
          <p:nvPr/>
        </p:nvCxnSpPr>
        <p:spPr>
          <a:xfrm>
            <a:off x="2035629" y="3341913"/>
            <a:ext cx="8033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068804-C7E7-E4D3-1AFB-BB21DE73569B}"/>
              </a:ext>
            </a:extLst>
          </p:cNvPr>
          <p:cNvSpPr txBox="1"/>
          <p:nvPr/>
        </p:nvSpPr>
        <p:spPr>
          <a:xfrm>
            <a:off x="1" y="3623415"/>
            <a:ext cx="12191999" cy="58477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우리 기업은 </a:t>
            </a:r>
            <a:r>
              <a:rPr lang="ko-KR" altLang="en-US" sz="320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비용을 줄이면서 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성과를 높이고 있습니다</a:t>
            </a:r>
            <a:endParaRPr lang="en-US" altLang="ko-KR" sz="32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26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1B486-3D8C-6762-D82D-61B965E9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장면, 하늘, 건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C5170A9-3DB7-FE3D-7A36-804423A5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171"/>
            <a:ext cx="7097486" cy="4731658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546FC50F-DA82-6E55-1B11-B861EF1C03A6}"/>
              </a:ext>
            </a:extLst>
          </p:cNvPr>
          <p:cNvSpPr/>
          <p:nvPr/>
        </p:nvSpPr>
        <p:spPr>
          <a:xfrm>
            <a:off x="7289485" y="283029"/>
            <a:ext cx="1430130" cy="143013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latin typeface="Noto Sans KR Thin" panose="020B0200000000000000" pitchFamily="50" charset="-127"/>
                <a:ea typeface="Noto Sans KR Thin" panose="020B0200000000000000" pitchFamily="50" charset="-127"/>
              </a:rPr>
              <a:t>개발팀</a:t>
            </a:r>
            <a:endParaRPr lang="ko-KR" altLang="en-US" sz="2000" dirty="0"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BB84821-47EB-88EE-0733-2706A0CEE3D4}"/>
              </a:ext>
            </a:extLst>
          </p:cNvPr>
          <p:cNvSpPr/>
          <p:nvPr/>
        </p:nvSpPr>
        <p:spPr>
          <a:xfrm>
            <a:off x="7289643" y="1894115"/>
            <a:ext cx="1430130" cy="143013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Noto Sans KR Thin" panose="020B0200000000000000" pitchFamily="50" charset="-127"/>
                <a:ea typeface="Noto Sans KR Thin" panose="020B0200000000000000" pitchFamily="50" charset="-127"/>
              </a:rPr>
              <a:t>직원용</a:t>
            </a:r>
            <a:endParaRPr lang="ko-KR" altLang="en-US" sz="2000" dirty="0"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EE6BE4A-5CC6-D33D-5CA8-961C1DE25CC0}"/>
              </a:ext>
            </a:extLst>
          </p:cNvPr>
          <p:cNvSpPr/>
          <p:nvPr/>
        </p:nvSpPr>
        <p:spPr>
          <a:xfrm>
            <a:off x="7325296" y="3505202"/>
            <a:ext cx="1430130" cy="143013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latin typeface="Noto Sans KR Thin" panose="020B0200000000000000" pitchFamily="50" charset="-127"/>
                <a:ea typeface="Noto Sans KR Thin" panose="020B0200000000000000" pitchFamily="50" charset="-127"/>
              </a:rPr>
              <a:t>공급자</a:t>
            </a:r>
            <a:endParaRPr lang="ko-KR" altLang="en-US" sz="2000" dirty="0"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20CD03B-FEC9-0C5F-00D8-4DE2E3F0B4C8}"/>
              </a:ext>
            </a:extLst>
          </p:cNvPr>
          <p:cNvSpPr/>
          <p:nvPr/>
        </p:nvSpPr>
        <p:spPr>
          <a:xfrm>
            <a:off x="8476028" y="3505202"/>
            <a:ext cx="1430130" cy="143013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Noto Sans KR Thin" panose="020B0200000000000000" pitchFamily="50" charset="-127"/>
                <a:ea typeface="Noto Sans KR Thin" panose="020B0200000000000000" pitchFamily="50" charset="-127"/>
              </a:rPr>
              <a:t>광고주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39B53A5-4D06-C285-DF18-FA3137A1B148}"/>
              </a:ext>
            </a:extLst>
          </p:cNvPr>
          <p:cNvSpPr/>
          <p:nvPr/>
        </p:nvSpPr>
        <p:spPr>
          <a:xfrm>
            <a:off x="7289485" y="5144841"/>
            <a:ext cx="1430130" cy="143013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Noto Sans KR Thin" panose="020B0200000000000000" pitchFamily="50" charset="-127"/>
                <a:ea typeface="Noto Sans KR Thin" panose="020B0200000000000000" pitchFamily="50" charset="-127"/>
              </a:rPr>
              <a:t>고객용</a:t>
            </a:r>
            <a:endParaRPr lang="ko-KR" altLang="en-US" sz="2000" dirty="0"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1EF021A-5347-65D1-3542-B0C1D1ECFB02}"/>
              </a:ext>
            </a:extLst>
          </p:cNvPr>
          <p:cNvGrpSpPr/>
          <p:nvPr/>
        </p:nvGrpSpPr>
        <p:grpSpPr>
          <a:xfrm>
            <a:off x="10265069" y="283029"/>
            <a:ext cx="1648004" cy="6291942"/>
            <a:chOff x="10265069" y="283029"/>
            <a:chExt cx="1648004" cy="6291942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B2C524D-F850-E7DF-7E0F-98B8EF69570F}"/>
                </a:ext>
              </a:extLst>
            </p:cNvPr>
            <p:cNvSpPr/>
            <p:nvPr/>
          </p:nvSpPr>
          <p:spPr>
            <a:xfrm>
              <a:off x="10308771" y="283029"/>
              <a:ext cx="1604302" cy="629194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C3B836-28D2-9602-3939-01D01407096E}"/>
                </a:ext>
              </a:extLst>
            </p:cNvPr>
            <p:cNvSpPr txBox="1"/>
            <p:nvPr/>
          </p:nvSpPr>
          <p:spPr>
            <a:xfrm>
              <a:off x="10265070" y="2751901"/>
              <a:ext cx="1648003" cy="4770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5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Element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3855E-8587-1E34-C1E9-FA0EC7323A84}"/>
                </a:ext>
              </a:extLst>
            </p:cNvPr>
            <p:cNvSpPr txBox="1"/>
            <p:nvPr/>
          </p:nvSpPr>
          <p:spPr>
            <a:xfrm>
              <a:off x="10265069" y="3629045"/>
              <a:ext cx="1648003" cy="4770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5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CJK KR Bold" panose="020B0800000000000000" pitchFamily="34" charset="-127"/>
                  <a:ea typeface="Noto Sans CJK KR Bold" panose="020B0800000000000000" pitchFamily="34" charset="-127"/>
                </a:rPr>
                <a:t>Wallaby</a:t>
              </a: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1FF7645B-49FB-52E9-472B-254C508C2659}"/>
              </a:ext>
            </a:extLst>
          </p:cNvPr>
          <p:cNvSpPr/>
          <p:nvPr/>
        </p:nvSpPr>
        <p:spPr>
          <a:xfrm>
            <a:off x="0" y="6400098"/>
            <a:ext cx="12191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4"/>
              </a:rPr>
              <a:t>함께 읽어보세요 </a:t>
            </a:r>
            <a:r>
              <a:rPr lang="en-US" altLang="ko-KR" dirty="0">
                <a:solidFill>
                  <a:srgbClr val="467886"/>
                </a:solidFill>
                <a:hlinkClick r:id="rId4"/>
              </a:rPr>
              <a:t>: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美 유통들의 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AI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레벨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eBay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는 엔비디아 칩을 직접 보유하고 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AI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를 개발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44904-3A6C-2D0C-9A75-FD86C397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DD816F-40A6-F7D3-8F9A-C5297B676762}"/>
              </a:ext>
            </a:extLst>
          </p:cNvPr>
          <p:cNvSpPr txBox="1"/>
          <p:nvPr/>
        </p:nvSpPr>
        <p:spPr>
          <a:xfrm>
            <a:off x="1461972" y="664094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“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향후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동안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변화하는 글로벌 경제 성장의 주요 동력은 무엇일까요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2DEEF-D64F-4B4B-6BD1-CDACAE640945}"/>
              </a:ext>
            </a:extLst>
          </p:cNvPr>
          <p:cNvSpPr txBox="1"/>
          <p:nvPr/>
        </p:nvSpPr>
        <p:spPr>
          <a:xfrm>
            <a:off x="1609758" y="1064204"/>
            <a:ext cx="5694557" cy="338554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출처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 WEF</a:t>
            </a:r>
            <a:r>
              <a:rPr lang="ko-KR" altLang="en-US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16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Chief Economists’ Outlook</a:t>
            </a: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64788500-722C-B759-C5D6-3F621EDE9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919296"/>
              </p:ext>
            </p:extLst>
          </p:nvPr>
        </p:nvGraphicFramePr>
        <p:xfrm>
          <a:off x="1923142" y="1544270"/>
          <a:ext cx="8128000" cy="483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EF47BD-A220-05B6-B987-4AB4F14C4676}"/>
              </a:ext>
            </a:extLst>
          </p:cNvPr>
          <p:cNvSpPr txBox="1"/>
          <p:nvPr/>
        </p:nvSpPr>
        <p:spPr>
          <a:xfrm>
            <a:off x="9026199" y="2269310"/>
            <a:ext cx="1024943" cy="40011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B8596-08F2-1036-A230-4D258CA931E3}"/>
              </a:ext>
            </a:extLst>
          </p:cNvPr>
          <p:cNvSpPr txBox="1"/>
          <p:nvPr/>
        </p:nvSpPr>
        <p:spPr>
          <a:xfrm>
            <a:off x="9026198" y="2007694"/>
            <a:ext cx="1024943" cy="40011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92E22-9503-E3B6-67F8-A0FE7881530D}"/>
              </a:ext>
            </a:extLst>
          </p:cNvPr>
          <p:cNvSpPr txBox="1"/>
          <p:nvPr/>
        </p:nvSpPr>
        <p:spPr>
          <a:xfrm>
            <a:off x="9026198" y="1727506"/>
            <a:ext cx="1024943" cy="40011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59%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9B422DD-2C72-9BB8-F73A-6D6C84411BE8}"/>
              </a:ext>
            </a:extLst>
          </p:cNvPr>
          <p:cNvGrpSpPr/>
          <p:nvPr/>
        </p:nvGrpSpPr>
        <p:grpSpPr>
          <a:xfrm>
            <a:off x="4680642" y="2396919"/>
            <a:ext cx="4496015" cy="3892786"/>
            <a:chOff x="4680642" y="2396919"/>
            <a:chExt cx="4496015" cy="3892786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67353DA-1D72-4E49-4E98-BFEF271A86A3}"/>
                </a:ext>
              </a:extLst>
            </p:cNvPr>
            <p:cNvSpPr/>
            <p:nvPr/>
          </p:nvSpPr>
          <p:spPr>
            <a:xfrm>
              <a:off x="4680642" y="2396919"/>
              <a:ext cx="4496015" cy="107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7A45254-059A-BAF8-B17D-AAF3669BDDA8}"/>
                </a:ext>
              </a:extLst>
            </p:cNvPr>
            <p:cNvSpPr/>
            <p:nvPr/>
          </p:nvSpPr>
          <p:spPr>
            <a:xfrm>
              <a:off x="5024927" y="5973510"/>
              <a:ext cx="811851" cy="31619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1E597F3-AC3E-DB53-6D9E-A289F3972892}"/>
              </a:ext>
            </a:extLst>
          </p:cNvPr>
          <p:cNvGrpSpPr/>
          <p:nvPr/>
        </p:nvGrpSpPr>
        <p:grpSpPr>
          <a:xfrm>
            <a:off x="4680642" y="2176918"/>
            <a:ext cx="4255128" cy="4111934"/>
            <a:chOff x="4680642" y="2176918"/>
            <a:chExt cx="4255128" cy="411193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63888A4-72EA-BD15-253B-3A269766167E}"/>
                </a:ext>
              </a:extLst>
            </p:cNvPr>
            <p:cNvSpPr/>
            <p:nvPr/>
          </p:nvSpPr>
          <p:spPr>
            <a:xfrm>
              <a:off x="4680642" y="2176918"/>
              <a:ext cx="4255128" cy="923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808D53A-B875-CF47-CB5E-C118DC25D5B4}"/>
                </a:ext>
              </a:extLst>
            </p:cNvPr>
            <p:cNvSpPr/>
            <p:nvPr/>
          </p:nvSpPr>
          <p:spPr>
            <a:xfrm>
              <a:off x="5902903" y="5972657"/>
              <a:ext cx="1004891" cy="3161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9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0FE57-B94D-F587-69BF-62C99477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5B701E-6688-94AB-C74B-2DF4CDB2F42C}"/>
              </a:ext>
            </a:extLst>
          </p:cNvPr>
          <p:cNvSpPr txBox="1"/>
          <p:nvPr/>
        </p:nvSpPr>
        <p:spPr>
          <a:xfrm>
            <a:off x="92528" y="3075057"/>
            <a:ext cx="12099472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“AI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부동산에 미칠 영향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5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720DD-0946-454D-A95E-AFE253949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885EF7-A136-6F20-9ED1-BFF45C5472A3}"/>
              </a:ext>
            </a:extLst>
          </p:cNvPr>
          <p:cNvSpPr txBox="1"/>
          <p:nvPr/>
        </p:nvSpPr>
        <p:spPr>
          <a:xfrm>
            <a:off x="185057" y="1202645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JLL: AI, 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부동산 혁명인가 진화인가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(2025)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894B-D7C5-1EDF-83CD-204ED4A612F2}"/>
              </a:ext>
            </a:extLst>
          </p:cNvPr>
          <p:cNvSpPr txBox="1"/>
          <p:nvPr/>
        </p:nvSpPr>
        <p:spPr>
          <a:xfrm>
            <a:off x="402770" y="2828835"/>
            <a:ext cx="11175671" cy="120032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영국 투자 회사인 로열 런던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애셋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매니지먼트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(Royal London Asset Management)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는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11,600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제곱미터 규모의 상업용 오피스 빌딩에서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기반 관리 기술을 도입하여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708%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라는 기록적인 투자 수익률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(ROI)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과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59%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의 에너지 절감 효과를 달성 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0D86D-54DE-749F-1321-1297D3712932}"/>
              </a:ext>
            </a:extLst>
          </p:cNvPr>
          <p:cNvSpPr txBox="1"/>
          <p:nvPr/>
        </p:nvSpPr>
        <p:spPr>
          <a:xfrm>
            <a:off x="402770" y="4157262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Space-as-a-Service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라는 새로운 상품 등장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임대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+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최적화 관리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4F48BE2-7767-BAF1-1392-C0AB186BDF9C}"/>
              </a:ext>
            </a:extLst>
          </p:cNvPr>
          <p:cNvCxnSpPr>
            <a:cxnSpLocks/>
          </p:cNvCxnSpPr>
          <p:nvPr/>
        </p:nvCxnSpPr>
        <p:spPr>
          <a:xfrm>
            <a:off x="6901543" y="3603170"/>
            <a:ext cx="32330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DE320-8979-B770-8C12-212748A62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B7956A-9D49-5A0B-C759-9102A2BD1A8B}"/>
              </a:ext>
            </a:extLst>
          </p:cNvPr>
          <p:cNvSpPr txBox="1"/>
          <p:nvPr/>
        </p:nvSpPr>
        <p:spPr>
          <a:xfrm>
            <a:off x="185057" y="1202645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Morgan Stanley</a:t>
            </a:r>
            <a:r>
              <a:rPr lang="en-US" altLang="ko-KR" sz="28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: How AI Is Reshaping Real Estate (2025.7)</a:t>
            </a:r>
            <a:endParaRPr lang="en-US" altLang="ko-KR" sz="28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C363D-EC72-2CEF-75F0-52B5074E0512}"/>
              </a:ext>
            </a:extLst>
          </p:cNvPr>
          <p:cNvSpPr txBox="1"/>
          <p:nvPr/>
        </p:nvSpPr>
        <p:spPr>
          <a:xfrm>
            <a:off x="402770" y="2699318"/>
            <a:ext cx="11175671" cy="83099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상업용 부동산 및 리츠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(REIT)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기업들이 수행하는 업무의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37%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로 자동화 가능하며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이를 통해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2030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년까지 약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340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억 달러의 운영비용 절감 효과를 볼 수 있는 것으로 추산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24309-AAB0-C43C-EA0C-0E234F4782BF}"/>
              </a:ext>
            </a:extLst>
          </p:cNvPr>
          <p:cNvSpPr txBox="1"/>
          <p:nvPr/>
        </p:nvSpPr>
        <p:spPr>
          <a:xfrm>
            <a:off x="402770" y="3639723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가상 비서가 잠재적 임차인과 매수인에게  부동산 조사 및 가치 평가를 지원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881DE-D161-57F0-92BD-12E3172B75F8}"/>
              </a:ext>
            </a:extLst>
          </p:cNvPr>
          <p:cNvSpPr txBox="1"/>
          <p:nvPr/>
        </p:nvSpPr>
        <p:spPr>
          <a:xfrm>
            <a:off x="402770" y="4197677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실제 주택 부문 부동산 기업이 정규직 직원 수를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15%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줄이며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를 통해 생산성 증가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39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0654A-270A-7229-097A-4F00141F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CE7CF8-FB1F-FB3A-8D44-6BCA96DF8BA2}"/>
              </a:ext>
            </a:extLst>
          </p:cNvPr>
          <p:cNvSpPr txBox="1"/>
          <p:nvPr/>
        </p:nvSpPr>
        <p:spPr>
          <a:xfrm>
            <a:off x="185057" y="1202645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CBRE</a:t>
            </a:r>
            <a:r>
              <a:rPr lang="en-US" altLang="ko-KR" sz="28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: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How AI Is Advancing Decision-Making in Corporate Real Estate (2025.1)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273F5-A948-4243-FEAB-236E31093EFF}"/>
              </a:ext>
            </a:extLst>
          </p:cNvPr>
          <p:cNvSpPr txBox="1"/>
          <p:nvPr/>
        </p:nvSpPr>
        <p:spPr>
          <a:xfrm>
            <a:off x="402770" y="2823271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인프라와 인재가 집중된 지역이 부동산 시장을 견인 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33894-EFC3-D41F-9350-8E158858BCD3}"/>
              </a:ext>
            </a:extLst>
          </p:cNvPr>
          <p:cNvSpPr txBox="1"/>
          <p:nvPr/>
        </p:nvSpPr>
        <p:spPr>
          <a:xfrm>
            <a:off x="402770" y="3366680"/>
            <a:ext cx="11175671" cy="830997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미국 내에서는 샌프란시스코 베이 지역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뉴욕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시애틀이 미국 전체 기술 인력의 거의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분의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을 보유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A3F14-E5FF-36DE-D26A-02C843791B3F}"/>
              </a:ext>
            </a:extLst>
          </p:cNvPr>
          <p:cNvSpPr txBox="1"/>
          <p:nvPr/>
        </p:nvSpPr>
        <p:spPr>
          <a:xfrm>
            <a:off x="402770" y="4279421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‘AI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산업 클러스터가 지역 부동산 수요를 견인하는 현상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’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sym typeface="Wingdings" panose="05000000000000000000" pitchFamily="2" charset="2"/>
              </a:rPr>
              <a:t> 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sym typeface="Wingdings" panose="05000000000000000000" pitchFamily="2" charset="2"/>
              </a:rPr>
              <a:t>가 분석 가능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A4503-3546-D815-2ECA-AFF28BBEC93C}"/>
              </a:ext>
            </a:extLst>
          </p:cNvPr>
          <p:cNvSpPr txBox="1"/>
          <p:nvPr/>
        </p:nvSpPr>
        <p:spPr>
          <a:xfrm>
            <a:off x="402770" y="4812821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를 활용해 임대 계약 처리 시간을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25%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단축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64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12206-E2F6-A368-68FC-76423F458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861095-909B-74D4-24EB-D27DA9355BEB}"/>
              </a:ext>
            </a:extLst>
          </p:cNvPr>
          <p:cNvSpPr txBox="1"/>
          <p:nvPr/>
        </p:nvSpPr>
        <p:spPr>
          <a:xfrm>
            <a:off x="185057" y="1592367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세계경제포럼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(WEF) Chief Economists’ Outlook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0EA0C-BB4E-CEBD-E42F-B673E65FD879}"/>
              </a:ext>
            </a:extLst>
          </p:cNvPr>
          <p:cNvSpPr txBox="1"/>
          <p:nvPr/>
        </p:nvSpPr>
        <p:spPr>
          <a:xfrm>
            <a:off x="402771" y="3105800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72%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글로벌 성장세가 약화될 것으로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F3E51-EE29-9678-6D32-1BAB0A26A4EA}"/>
              </a:ext>
            </a:extLst>
          </p:cNvPr>
          <p:cNvSpPr txBox="1"/>
          <p:nvPr/>
        </p:nvSpPr>
        <p:spPr>
          <a:xfrm>
            <a:off x="402771" y="3671856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57%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달러 약세를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6B7F-6138-D099-CE8E-F3BED8F510B7}"/>
              </a:ext>
            </a:extLst>
          </p:cNvPr>
          <p:cNvSpPr txBox="1"/>
          <p:nvPr/>
        </p:nvSpPr>
        <p:spPr>
          <a:xfrm>
            <a:off x="402771" y="4237912"/>
            <a:ext cx="9268056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61%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소비 시장의 혼란 수준은 낮을 것이라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BE33E-6125-BFA7-3B08-3341BAD0F796}"/>
              </a:ext>
            </a:extLst>
          </p:cNvPr>
          <p:cNvSpPr txBox="1"/>
          <p:nvPr/>
        </p:nvSpPr>
        <p:spPr>
          <a:xfrm>
            <a:off x="402771" y="4803968"/>
            <a:ext cx="11604172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응답자 중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68%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2026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커머스에 파괴적 영향을 끼칠 것이라 전망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703150D-E2EF-A21C-1858-08D006B528DF}"/>
              </a:ext>
            </a:extLst>
          </p:cNvPr>
          <p:cNvCxnSpPr/>
          <p:nvPr/>
        </p:nvCxnSpPr>
        <p:spPr>
          <a:xfrm>
            <a:off x="827314" y="5265633"/>
            <a:ext cx="910045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7C6C0-691D-B4E7-74D3-D975CF474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벽, 실내, 가구, 인테리어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F063C1-1471-E94E-8831-48B531E4B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8" y="288108"/>
            <a:ext cx="6375869" cy="4005690"/>
          </a:xfrm>
          <a:prstGeom prst="rect">
            <a:avLst/>
          </a:prstGeom>
        </p:spPr>
      </p:pic>
      <p:pic>
        <p:nvPicPr>
          <p:cNvPr id="9" name="그림 8" descr="실내, 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DAE435-4EC5-62D5-B6E1-E3F89EFBB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17" y="288108"/>
            <a:ext cx="5141507" cy="2609750"/>
          </a:xfrm>
          <a:prstGeom prst="rect">
            <a:avLst/>
          </a:prstGeom>
        </p:spPr>
      </p:pic>
      <p:pic>
        <p:nvPicPr>
          <p:cNvPr id="15" name="그림 14" descr="건물, 야외, 광고판, 나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DF80E2-A514-37C4-A044-2D9E92A43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42" y="3028842"/>
            <a:ext cx="4059158" cy="3703092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E2DA67-4CCF-789D-D890-5F30158B367E}"/>
              </a:ext>
            </a:extLst>
          </p:cNvPr>
          <p:cNvGrpSpPr/>
          <p:nvPr/>
        </p:nvGrpSpPr>
        <p:grpSpPr>
          <a:xfrm>
            <a:off x="2168300" y="1203875"/>
            <a:ext cx="5553216" cy="4988695"/>
            <a:chOff x="3358582" y="1384944"/>
            <a:chExt cx="5553216" cy="4988695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36CA6CE-7EE2-C067-A94B-182C0B978C41}"/>
                </a:ext>
              </a:extLst>
            </p:cNvPr>
            <p:cNvSpPr/>
            <p:nvPr/>
          </p:nvSpPr>
          <p:spPr>
            <a:xfrm>
              <a:off x="3358582" y="1384944"/>
              <a:ext cx="5553216" cy="49886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 descr="실내, 벽, 장면, 인테리어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59B5AE9-9B0F-E496-1BDA-D126FC294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153" y="1469231"/>
              <a:ext cx="5388074" cy="4820120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4305B6EF-E7C5-93F9-C02E-A2CA05ACCC65}"/>
              </a:ext>
            </a:extLst>
          </p:cNvPr>
          <p:cNvSpPr/>
          <p:nvPr/>
        </p:nvSpPr>
        <p:spPr>
          <a:xfrm>
            <a:off x="0" y="6400098"/>
            <a:ext cx="12191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7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7"/>
              </a:rPr>
              <a:t>:</a:t>
            </a:r>
            <a:r>
              <a:rPr lang="ko-KR" altLang="en-US" dirty="0">
                <a:solidFill>
                  <a:schemeClr val="tx1"/>
                </a:solidFill>
                <a:hlinkClick r:id="rId7"/>
              </a:rPr>
              <a:t>  </a:t>
            </a:r>
            <a:r>
              <a:rPr lang="ko-KR" altLang="en-US" dirty="0">
                <a:hlinkClick r:id="rId7"/>
              </a:rPr>
              <a:t>中 </a:t>
            </a:r>
            <a:r>
              <a:rPr lang="en-US" altLang="ko-KR" dirty="0">
                <a:hlinkClick r:id="rId7"/>
              </a:rPr>
              <a:t>'</a:t>
            </a:r>
            <a:r>
              <a:rPr lang="ko-KR" altLang="en-US" dirty="0">
                <a:hlinkClick r:id="rId7"/>
              </a:rPr>
              <a:t>베이커</a:t>
            </a:r>
            <a:r>
              <a:rPr lang="en-US" altLang="ko-KR" dirty="0">
                <a:hlinkClick r:id="rId7"/>
              </a:rPr>
              <a:t>(</a:t>
            </a:r>
            <a:r>
              <a:rPr lang="ko-KR" altLang="en-US" dirty="0">
                <a:hlinkClick r:id="rId7"/>
              </a:rPr>
              <a:t>贝壳</a:t>
            </a:r>
            <a:r>
              <a:rPr lang="en-US" altLang="ko-KR" dirty="0">
                <a:hlinkClick r:id="rId7"/>
              </a:rPr>
              <a:t>)': </a:t>
            </a:r>
            <a:r>
              <a:rPr lang="ko-KR" altLang="en-US" dirty="0">
                <a:hlinkClick r:id="rId7"/>
              </a:rPr>
              <a:t>부동산 붕괴 속에 독보적 성장 중인 </a:t>
            </a:r>
            <a:r>
              <a:rPr lang="ko-KR" altLang="en-US" dirty="0" err="1">
                <a:hlinkClick r:id="rId7"/>
              </a:rPr>
              <a:t>프롭테크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417DD-EC4D-6BB8-8EA9-A90368EE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9114FA-7AD2-2FED-59B5-A39C917EC767}"/>
              </a:ext>
            </a:extLst>
          </p:cNvPr>
          <p:cNvSpPr txBox="1"/>
          <p:nvPr/>
        </p:nvSpPr>
        <p:spPr>
          <a:xfrm>
            <a:off x="1894114" y="2505670"/>
            <a:ext cx="9154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5400" b="0" i="0" dirty="0">
                <a:solidFill>
                  <a:schemeClr val="bg1"/>
                </a:solidFill>
                <a:effectLst/>
                <a:latin typeface="Bebas" panose="020B0606020202050201" pitchFamily="34" charset="0"/>
              </a:rPr>
              <a:t>Think bigger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E90D9-D2A4-DBF6-2EBB-1BB82571FF46}"/>
              </a:ext>
            </a:extLst>
          </p:cNvPr>
          <p:cNvSpPr txBox="1"/>
          <p:nvPr/>
        </p:nvSpPr>
        <p:spPr>
          <a:xfrm>
            <a:off x="1894112" y="3303536"/>
            <a:ext cx="9154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5400" b="0" i="0" dirty="0">
                <a:solidFill>
                  <a:schemeClr val="bg1"/>
                </a:solidFill>
                <a:effectLst/>
                <a:latin typeface="Bebas" panose="020B0606020202050201" pitchFamily="34" charset="0"/>
              </a:rPr>
              <a:t>Fight the present</a:t>
            </a:r>
          </a:p>
        </p:txBody>
      </p:sp>
    </p:spTree>
    <p:extLst>
      <p:ext uri="{BB962C8B-B14F-4D97-AF65-F5344CB8AC3E}">
        <p14:creationId xmlns:p14="http://schemas.microsoft.com/office/powerpoint/2010/main" val="38635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1B71B-8EB6-4013-2736-5424AA3C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C75047-E4BF-6D6C-BF1E-D4520387A3F4}"/>
              </a:ext>
            </a:extLst>
          </p:cNvPr>
          <p:cNvSpPr txBox="1"/>
          <p:nvPr/>
        </p:nvSpPr>
        <p:spPr>
          <a:xfrm>
            <a:off x="92528" y="3075057"/>
            <a:ext cx="12099472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“AI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가 </a:t>
            </a:r>
            <a:r>
              <a:rPr lang="ko-KR" altLang="en-US" sz="40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리테일에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미칠 영향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8C8E3-BA80-DDD7-BE41-E90BC9BF1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BA107B-3B1F-CDAB-A443-F01690654759}"/>
              </a:ext>
            </a:extLst>
          </p:cNvPr>
          <p:cNvSpPr txBox="1"/>
          <p:nvPr/>
        </p:nvSpPr>
        <p:spPr>
          <a:xfrm>
            <a:off x="185057" y="2008003"/>
            <a:ext cx="12006944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3"/>
              </a:rPr>
              <a:t>BCG  Agentic Commerce (2025.10)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96011-CBDC-79C2-EC26-C8D0846AAC8E}"/>
              </a:ext>
            </a:extLst>
          </p:cNvPr>
          <p:cNvSpPr txBox="1"/>
          <p:nvPr/>
        </p:nvSpPr>
        <p:spPr>
          <a:xfrm>
            <a:off x="402770" y="3216839"/>
            <a:ext cx="11175671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생성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기반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챗봇을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통한 소매 사이트 트래픽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4700%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폭증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(7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월 기준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YoY)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162B3-FDDF-64D4-7B4B-16C2CA61A1C4}"/>
              </a:ext>
            </a:extLst>
          </p:cNvPr>
          <p:cNvSpPr txBox="1"/>
          <p:nvPr/>
        </p:nvSpPr>
        <p:spPr>
          <a:xfrm>
            <a:off x="402771" y="3747270"/>
            <a:ext cx="10866912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이 경로로 유입고객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체류 시간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32%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↑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,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조회 페이지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10 ↑, </a:t>
            </a:r>
            <a:r>
              <a:rPr lang="ko-KR" altLang="en-US" sz="24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이탈률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27%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↓</a:t>
            </a:r>
            <a:endParaRPr lang="en-US" altLang="ko-KR" sz="24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2D65E-701E-4513-FB1B-698AA7CB85D5}"/>
              </a:ext>
            </a:extLst>
          </p:cNvPr>
          <p:cNvSpPr txBox="1"/>
          <p:nvPr/>
        </p:nvSpPr>
        <p:spPr>
          <a:xfrm>
            <a:off x="751114" y="4277701"/>
            <a:ext cx="3559629" cy="46166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 (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4"/>
              </a:rPr>
              <a:t>Adobe </a:t>
            </a:r>
            <a:r>
              <a:rPr lang="ko-KR" altLang="en-US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  <a:hlinkClick r:id="rId4"/>
              </a:rPr>
              <a:t>데이터</a:t>
            </a:r>
            <a:r>
              <a:rPr lang="en-US" altLang="ko-KR" sz="24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9E9840-6D53-E58E-69C4-EF6F815D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r="18045"/>
          <a:stretch>
            <a:fillRect/>
          </a:stretch>
        </p:blipFill>
        <p:spPr>
          <a:xfrm>
            <a:off x="87315" y="468086"/>
            <a:ext cx="5910714" cy="5921828"/>
          </a:xfrm>
          <a:prstGeom prst="rect">
            <a:avLst/>
          </a:prstGeom>
        </p:spPr>
      </p:pic>
      <p:pic>
        <p:nvPicPr>
          <p:cNvPr id="7" name="그림 6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040F8C-BBB7-22DB-029F-06F71369C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49" y="1230085"/>
            <a:ext cx="6130836" cy="38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1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89B9E-5D40-BA9E-8B86-6C427413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43FFCA-7FA7-D52D-5AC4-03DE2B034C4D}"/>
              </a:ext>
            </a:extLst>
          </p:cNvPr>
          <p:cNvSpPr txBox="1"/>
          <p:nvPr/>
        </p:nvSpPr>
        <p:spPr>
          <a:xfrm>
            <a:off x="1338942" y="1319480"/>
            <a:ext cx="10853057" cy="1323439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GEO 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시대</a:t>
            </a: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:</a:t>
            </a:r>
          </a:p>
          <a:p>
            <a:pPr>
              <a:defRPr/>
            </a:pP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어떻게 하면 </a:t>
            </a:r>
            <a:r>
              <a:rPr lang="ko-KR" altLang="en-US" sz="40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챗봇에게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잘 인용될 수 있는가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D9F28-7279-7695-F431-CCC2E31FF95C}"/>
              </a:ext>
            </a:extLst>
          </p:cNvPr>
          <p:cNvSpPr txBox="1"/>
          <p:nvPr/>
        </p:nvSpPr>
        <p:spPr>
          <a:xfrm>
            <a:off x="1197428" y="4561114"/>
            <a:ext cx="6246531" cy="707886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 </a:t>
            </a:r>
            <a:r>
              <a:rPr lang="ko-KR" altLang="en-US" sz="4000" dirty="0" err="1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웹트래픽의</a:t>
            </a:r>
            <a:r>
              <a:rPr lang="ko-KR" altLang="en-US" sz="4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 퀄리티 변화</a:t>
            </a:r>
            <a:endParaRPr lang="en-US" altLang="ko-KR" sz="40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B34BD59-4785-54F1-40DB-FA8479C9FC93}"/>
              </a:ext>
            </a:extLst>
          </p:cNvPr>
          <p:cNvSpPr/>
          <p:nvPr/>
        </p:nvSpPr>
        <p:spPr>
          <a:xfrm>
            <a:off x="0" y="6153878"/>
            <a:ext cx="121919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3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3"/>
              </a:rPr>
              <a:t>: </a:t>
            </a:r>
            <a:r>
              <a:rPr lang="ko-KR" altLang="en-US" dirty="0">
                <a:solidFill>
                  <a:schemeClr val="tx1"/>
                </a:solidFill>
                <a:hlinkClick r:id="rId3"/>
              </a:rPr>
              <a:t>생성</a:t>
            </a:r>
            <a:r>
              <a:rPr lang="en-US" altLang="ko-KR" dirty="0">
                <a:solidFill>
                  <a:schemeClr val="tx1"/>
                </a:solidFill>
                <a:hlinkClick r:id="rId3"/>
              </a:rPr>
              <a:t>AI</a:t>
            </a:r>
            <a:r>
              <a:rPr lang="ko-KR" altLang="en-US" dirty="0">
                <a:solidFill>
                  <a:schemeClr val="tx1"/>
                </a:solidFill>
                <a:hlinkClick r:id="rId3"/>
              </a:rPr>
              <a:t>로 제품을 찾는 사람들</a:t>
            </a:r>
            <a:r>
              <a:rPr lang="en-US" altLang="ko-KR" dirty="0">
                <a:solidFill>
                  <a:schemeClr val="tx1"/>
                </a:solidFill>
                <a:hlinkClick r:id="rId3"/>
              </a:rPr>
              <a:t>: </a:t>
            </a:r>
            <a:r>
              <a:rPr lang="ko-KR" altLang="en-US" dirty="0">
                <a:solidFill>
                  <a:schemeClr val="tx1"/>
                </a:solidFill>
                <a:hlinkClick r:id="rId3"/>
              </a:rPr>
              <a:t>내 제품이 </a:t>
            </a:r>
            <a:r>
              <a:rPr lang="en-US" altLang="ko-KR" dirty="0">
                <a:solidFill>
                  <a:schemeClr val="tx1"/>
                </a:solidFill>
                <a:hlinkClick r:id="rId3"/>
              </a:rPr>
              <a:t>AI</a:t>
            </a:r>
            <a:r>
              <a:rPr lang="ko-KR" altLang="en-US" dirty="0">
                <a:solidFill>
                  <a:schemeClr val="tx1"/>
                </a:solidFill>
                <a:hlinkClick r:id="rId3"/>
              </a:rPr>
              <a:t>에 잘 포착되기 위한 전략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rgbClr val="467886"/>
                </a:solidFill>
                <a:hlinkClick r:id="rId4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AI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시대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트래픽이 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80% </a:t>
            </a:r>
            <a:r>
              <a:rPr lang="ko-KR" altLang="en-US" dirty="0" err="1">
                <a:solidFill>
                  <a:schemeClr val="tx1"/>
                </a:solidFill>
                <a:hlinkClick r:id="rId4"/>
              </a:rPr>
              <a:t>순삭된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 곳과 갑자기 늘어난 곳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4CB97-D8CE-E536-78CE-C0C61804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0F4B8457-5EB5-5D22-8AC4-9CC228CABDA6}"/>
              </a:ext>
            </a:extLst>
          </p:cNvPr>
          <p:cNvGrpSpPr/>
          <p:nvPr/>
        </p:nvGrpSpPr>
        <p:grpSpPr>
          <a:xfrm>
            <a:off x="899888" y="763772"/>
            <a:ext cx="5579306" cy="5495513"/>
            <a:chOff x="703945" y="763772"/>
            <a:chExt cx="5579306" cy="5495513"/>
          </a:xfrm>
        </p:grpSpPr>
        <p:graphicFrame>
          <p:nvGraphicFramePr>
            <p:cNvPr id="13" name="차트 12">
              <a:extLst>
                <a:ext uri="{FF2B5EF4-FFF2-40B4-BE49-F238E27FC236}">
                  <a16:creationId xmlns:a16="http://schemas.microsoft.com/office/drawing/2014/main" id="{95B85DDB-C6E1-DC86-1FC2-3E6EE0CCFB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61317890"/>
                </p:ext>
              </p:extLst>
            </p:nvPr>
          </p:nvGraphicFramePr>
          <p:xfrm>
            <a:off x="703945" y="915609"/>
            <a:ext cx="5579306" cy="53436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B02FB3-1250-96ED-DDFF-28D1659B57A3}"/>
                </a:ext>
              </a:extLst>
            </p:cNvPr>
            <p:cNvSpPr txBox="1"/>
            <p:nvPr/>
          </p:nvSpPr>
          <p:spPr>
            <a:xfrm>
              <a:off x="1745053" y="1734209"/>
              <a:ext cx="1256424" cy="46166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54%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5493E-FB9E-3378-3123-22530BF2A344}"/>
                </a:ext>
              </a:extLst>
            </p:cNvPr>
            <p:cNvSpPr txBox="1"/>
            <p:nvPr/>
          </p:nvSpPr>
          <p:spPr>
            <a:xfrm>
              <a:off x="2531275" y="2218176"/>
              <a:ext cx="1256424" cy="46166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46%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0B5AC4-3ED0-599A-B3E7-F829A4B09AA0}"/>
                </a:ext>
              </a:extLst>
            </p:cNvPr>
            <p:cNvSpPr txBox="1"/>
            <p:nvPr/>
          </p:nvSpPr>
          <p:spPr>
            <a:xfrm>
              <a:off x="4298802" y="2378865"/>
              <a:ext cx="1256424" cy="46166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43%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3C1AA3-7E81-65E1-7EB0-39C1FA7BC93F}"/>
                </a:ext>
              </a:extLst>
            </p:cNvPr>
            <p:cNvSpPr txBox="1"/>
            <p:nvPr/>
          </p:nvSpPr>
          <p:spPr>
            <a:xfrm>
              <a:off x="4937618" y="1547980"/>
              <a:ext cx="1256424" cy="461665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57%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8443BA-5F99-97C7-5D2E-1CAB2E3FDA69}"/>
                </a:ext>
              </a:extLst>
            </p:cNvPr>
            <p:cNvSpPr txBox="1"/>
            <p:nvPr/>
          </p:nvSpPr>
          <p:spPr>
            <a:xfrm>
              <a:off x="1357374" y="763772"/>
              <a:ext cx="4444712" cy="414987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000" dirty="0" err="1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  <a:hlinkClick r:id="rId4"/>
                </a:rPr>
                <a:t>출차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  <a:hlinkClick r:id="rId4"/>
                </a:rPr>
                <a:t>: Radware</a:t>
              </a:r>
              <a:endParaRPr lang="en-US" altLang="ko-KR" sz="20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297F4F4-EC9D-472A-D8CE-BDC056AA5F65}"/>
              </a:ext>
            </a:extLst>
          </p:cNvPr>
          <p:cNvGrpSpPr/>
          <p:nvPr/>
        </p:nvGrpSpPr>
        <p:grpSpPr>
          <a:xfrm>
            <a:off x="7372108" y="725071"/>
            <a:ext cx="6192816" cy="2662861"/>
            <a:chOff x="7372108" y="725071"/>
            <a:chExt cx="6192816" cy="26628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8C975D-926C-8925-F76F-56E1D1EC660E}"/>
                </a:ext>
              </a:extLst>
            </p:cNvPr>
            <p:cNvSpPr txBox="1"/>
            <p:nvPr/>
          </p:nvSpPr>
          <p:spPr>
            <a:xfrm>
              <a:off x="7372108" y="1070926"/>
              <a:ext cx="4640584" cy="477054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500" dirty="0" err="1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  <a:hlinkClick r:id="rId5"/>
                </a:rPr>
                <a:t>악성봇</a:t>
              </a:r>
              <a:r>
                <a:rPr lang="ko-KR" altLang="en-US" sz="25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  <a:hlinkClick r:id="rId5"/>
                </a:rPr>
                <a:t> 공격의 주요 타겟 산업</a:t>
              </a:r>
              <a:endParaRPr lang="en-US" altLang="ko-KR" sz="25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96CD77-DB55-76B0-6814-39B42AF56FE9}"/>
                </a:ext>
              </a:extLst>
            </p:cNvPr>
            <p:cNvSpPr txBox="1"/>
            <p:nvPr/>
          </p:nvSpPr>
          <p:spPr>
            <a:xfrm>
              <a:off x="7468924" y="1756716"/>
              <a:ext cx="609600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여행 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27%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리테일 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15%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교육 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11%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금융 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8%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비즈니스 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8%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BC8AC5-A532-905F-F180-32187E423B0B}"/>
                </a:ext>
              </a:extLst>
            </p:cNvPr>
            <p:cNvSpPr txBox="1"/>
            <p:nvPr/>
          </p:nvSpPr>
          <p:spPr>
            <a:xfrm>
              <a:off x="7372108" y="725071"/>
              <a:ext cx="4444712" cy="414987"/>
            </a:xfrm>
            <a:prstGeom prst="rect">
              <a:avLst/>
            </a:prstGeom>
            <a:noFill/>
            <a:effectLst>
              <a:glow rad="101600">
                <a:schemeClr val="tx1"/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출처</a:t>
              </a:r>
              <a:r>
                <a:rPr lang="en-US" altLang="ko-KR" sz="2000" dirty="0">
                  <a:solidFill>
                    <a:prstClr val="white"/>
                  </a:solidFill>
                  <a:effectLst>
                    <a:glow rad="127000">
                      <a:schemeClr val="tx1"/>
                    </a:glow>
                  </a:effectLst>
                  <a:latin typeface="Noto Sans KR Thin" panose="020B0200000000000000" pitchFamily="50" charset="-127"/>
                  <a:ea typeface="Noto Sans KR Thin" panose="020B0200000000000000" pitchFamily="50" charset="-127"/>
                </a:rPr>
                <a:t>: Imperva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3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0D66F-877B-ABDC-63F4-1BDE6A111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, 가구, 텍스트, 의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9FC06E-2795-03DB-021D-2BF1C38D8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9"/>
          <a:stretch>
            <a:fillRect/>
          </a:stretch>
        </p:blipFill>
        <p:spPr>
          <a:xfrm>
            <a:off x="351259" y="1785257"/>
            <a:ext cx="11489482" cy="352683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DAF7600-0687-540F-ABEE-0C9A8AB2A61A}"/>
              </a:ext>
            </a:extLst>
          </p:cNvPr>
          <p:cNvSpPr/>
          <p:nvPr/>
        </p:nvSpPr>
        <p:spPr>
          <a:xfrm>
            <a:off x="0" y="6153878"/>
            <a:ext cx="121919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467886"/>
                </a:solidFill>
                <a:hlinkClick r:id="rId4"/>
              </a:rPr>
              <a:t>함께 읽어보세요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</a:t>
            </a:r>
            <a:r>
              <a:rPr lang="ko-KR" altLang="en-US" dirty="0" err="1">
                <a:solidFill>
                  <a:schemeClr val="tx1"/>
                </a:solidFill>
                <a:hlinkClick r:id="rId4"/>
              </a:rPr>
              <a:t>소셜봇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 조심 </a:t>
            </a:r>
            <a:r>
              <a:rPr lang="en-US" altLang="ko-KR" dirty="0">
                <a:solidFill>
                  <a:schemeClr val="tx1"/>
                </a:solidFill>
                <a:hlinkClick r:id="rId4"/>
              </a:rPr>
              <a:t>: </a:t>
            </a:r>
            <a:r>
              <a:rPr lang="ko-KR" altLang="en-US" dirty="0">
                <a:solidFill>
                  <a:schemeClr val="tx1"/>
                </a:solidFill>
                <a:hlinkClick r:id="rId4"/>
              </a:rPr>
              <a:t>정치인이 아닌 기업까지 공격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5FA6F-3FB7-039D-BD57-8EC683F6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3A2186-964F-1427-9E6D-4D49C6DAEEFB}"/>
              </a:ext>
            </a:extLst>
          </p:cNvPr>
          <p:cNvSpPr txBox="1"/>
          <p:nvPr/>
        </p:nvSpPr>
        <p:spPr>
          <a:xfrm>
            <a:off x="1" y="2890391"/>
            <a:ext cx="12191999" cy="1077218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‘AI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로부터 나를 지킨다</a:t>
            </a: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’</a:t>
            </a:r>
          </a:p>
          <a:p>
            <a:pPr algn="ctr">
              <a:defRPr/>
            </a:pP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‘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내가 선두적으로 </a:t>
            </a: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AI</a:t>
            </a:r>
            <a:r>
              <a:rPr lang="ko-KR" altLang="en-US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를 활용한다</a:t>
            </a:r>
            <a:r>
              <a:rPr lang="en-US" altLang="ko-KR" sz="3200" dirty="0">
                <a:solidFill>
                  <a:prstClr val="white"/>
                </a:solidFill>
                <a:effectLst>
                  <a:glow rad="127000">
                    <a:schemeClr val="tx1"/>
                  </a:glow>
                </a:effectLst>
                <a:latin typeface="Noto Sans KR Thin" panose="020B0200000000000000" pitchFamily="50" charset="-127"/>
                <a:ea typeface="Noto Sans KR Thin" panose="020B0200000000000000" pitchFamily="50" charset="-127"/>
              </a:rPr>
              <a:t>’</a:t>
            </a:r>
            <a:endParaRPr lang="ko-KR" altLang="en-US" sz="3200" dirty="0">
              <a:solidFill>
                <a:prstClr val="white"/>
              </a:solidFill>
              <a:effectLst>
                <a:glow rad="127000">
                  <a:schemeClr val="tx1"/>
                </a:glow>
              </a:effectLst>
              <a:latin typeface="Noto Sans KR Thin" panose="020B0200000000000000" pitchFamily="50" charset="-127"/>
              <a:ea typeface="Noto Sans KR Thin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2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1831</Words>
  <Application>Microsoft Office PowerPoint</Application>
  <PresentationFormat>와이드스크린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Noto Sans CJK KR Bold</vt:lpstr>
      <vt:lpstr>Noto Sans CJK KR Thin</vt:lpstr>
      <vt:lpstr>Noto Sans KR Medium</vt:lpstr>
      <vt:lpstr>Noto Sans KR Thin</vt:lpstr>
      <vt:lpstr>맑은 고딕</vt:lpstr>
      <vt:lpstr>Arial</vt:lpstr>
      <vt:lpstr>Bebas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sohee kim</dc:creator>
  <cp:lastModifiedBy>sohee kim</cp:lastModifiedBy>
  <cp:revision>120</cp:revision>
  <dcterms:created xsi:type="dcterms:W3CDTF">2025-10-08T13:33:49Z</dcterms:created>
  <dcterms:modified xsi:type="dcterms:W3CDTF">2025-10-27T01:53:56Z</dcterms:modified>
</cp:coreProperties>
</file>