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9" r:id="rId3"/>
    <p:sldId id="305" r:id="rId4"/>
    <p:sldId id="261" r:id="rId5"/>
    <p:sldId id="302" r:id="rId6"/>
    <p:sldId id="314" r:id="rId7"/>
    <p:sldId id="300" r:id="rId8"/>
    <p:sldId id="309" r:id="rId9"/>
    <p:sldId id="303" r:id="rId10"/>
    <p:sldId id="310" r:id="rId11"/>
    <p:sldId id="297" r:id="rId12"/>
    <p:sldId id="301" r:id="rId13"/>
    <p:sldId id="298" r:id="rId14"/>
    <p:sldId id="311" r:id="rId15"/>
    <p:sldId id="307" r:id="rId16"/>
    <p:sldId id="312" r:id="rId17"/>
    <p:sldId id="317" r:id="rId18"/>
    <p:sldId id="322" r:id="rId19"/>
    <p:sldId id="319" r:id="rId20"/>
    <p:sldId id="321" r:id="rId21"/>
    <p:sldId id="323" r:id="rId22"/>
    <p:sldId id="30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2F2"/>
    <a:srgbClr val="67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1506" autoAdjust="0"/>
  </p:normalViewPr>
  <p:slideViewPr>
    <p:cSldViewPr snapToGrid="0">
      <p:cViewPr varScale="1">
        <p:scale>
          <a:sx n="74" d="100"/>
          <a:sy n="74" d="100"/>
        </p:scale>
        <p:origin x="122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baseline="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글로벌 부의 불균형 보고서 </a:t>
            </a:r>
            <a:r>
              <a:rPr lang="en-US" altLang="ko-KR" sz="1800" baseline="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2021</a:t>
            </a:r>
            <a:endParaRPr lang="ko-KR" altLang="en-US" sz="18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하위 50%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소득</c:v>
                </c:pt>
                <c:pt idx="1">
                  <c:v>자산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8.5000000000000006E-2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7-427F-817B-54CBA4E63E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중위 40%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소득</c:v>
                </c:pt>
                <c:pt idx="1">
                  <c:v>자산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 formatCode="0.00%">
                  <c:v>0.39500000000000002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7-427F-817B-54CBA4E63E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상위 10%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소득</c:v>
                </c:pt>
                <c:pt idx="1">
                  <c:v>자산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0.52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8-49A4-A25F-AD1DEF892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671872"/>
        <c:axId val="437666832"/>
      </c:barChart>
      <c:catAx>
        <c:axId val="4376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7666832"/>
        <c:crosses val="autoZero"/>
        <c:auto val="1"/>
        <c:lblAlgn val="ctr"/>
        <c:lblOffset val="100"/>
        <c:noMultiLvlLbl val="0"/>
      </c:catAx>
      <c:valAx>
        <c:axId val="4376668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767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62" b="1" i="0" u="none" strike="noStrike" baseline="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소비자들의 추가적인 수입원 확보 동향</a:t>
            </a:r>
            <a:endParaRPr lang="ko-KR" altLang="en-US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44660433070869"/>
          <c:y val="0.1331953043063912"/>
          <c:w val="0.54705339566929134"/>
          <c:h val="0.73115454409728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Thrivers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평생 동안 상속받을 가능성</c:v>
                </c:pt>
                <c:pt idx="1">
                  <c:v>평생 충분히 벌어 다음 세대에 상속할 가능성</c:v>
                </c:pt>
                <c:pt idx="2">
                  <c:v>생활수준 유지를 위해 개인부채를 늘릴 가능성</c:v>
                </c:pt>
                <c:pt idx="3">
                  <c:v>추가적인 수입원을 적극적으로 찾을 가능성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0.7</c:v>
                </c:pt>
                <c:pt idx="2">
                  <c:v>0.41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6-44DE-A584-7815E6B3CD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평생 동안 상속받을 가능성</c:v>
                </c:pt>
                <c:pt idx="1">
                  <c:v>평생 충분히 벌어 다음 세대에 상속할 가능성</c:v>
                </c:pt>
                <c:pt idx="2">
                  <c:v>생활수준 유지를 위해 개인부채를 늘릴 가능성</c:v>
                </c:pt>
                <c:pt idx="3">
                  <c:v>추가적인 수입원을 적극적으로 찾을 가능성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0.38</c:v>
                </c:pt>
                <c:pt idx="1">
                  <c:v>0.56000000000000005</c:v>
                </c:pt>
                <c:pt idx="2">
                  <c:v>0.26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6-44DE-A584-7815E6B3CD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Cautious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평생 동안 상속받을 가능성</c:v>
                </c:pt>
                <c:pt idx="1">
                  <c:v>평생 충분히 벌어 다음 세대에 상속할 가능성</c:v>
                </c:pt>
                <c:pt idx="2">
                  <c:v>생활수준 유지를 위해 개인부채를 늘릴 가능성</c:v>
                </c:pt>
                <c:pt idx="3">
                  <c:v>추가적인 수입원을 적극적으로 찾을 가능성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0.44</c:v>
                </c:pt>
                <c:pt idx="2">
                  <c:v>0.18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6-44DE-A584-7815E6B3CD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Rebounders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평생 동안 상속받을 가능성</c:v>
                </c:pt>
                <c:pt idx="1">
                  <c:v>평생 충분히 벌어 다음 세대에 상속할 가능성</c:v>
                </c:pt>
                <c:pt idx="2">
                  <c:v>생활수준 유지를 위해 개인부채를 늘릴 가능성</c:v>
                </c:pt>
                <c:pt idx="3">
                  <c:v>추가적인 수입원을 적극적으로 찾을 가능성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0.42</c:v>
                </c:pt>
                <c:pt idx="1">
                  <c:v>0.55000000000000004</c:v>
                </c:pt>
                <c:pt idx="2">
                  <c:v>0.32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6-44DE-A584-7815E6B3CD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Strugglers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평생 동안 상속받을 가능성</c:v>
                </c:pt>
                <c:pt idx="1">
                  <c:v>평생 충분히 벌어 다음 세대에 상속할 가능성</c:v>
                </c:pt>
                <c:pt idx="2">
                  <c:v>생활수준 유지를 위해 개인부채를 늘릴 가능성</c:v>
                </c:pt>
                <c:pt idx="3">
                  <c:v>추가적인 수입원을 적극적으로 찾을 가능성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0.31</c:v>
                </c:pt>
                <c:pt idx="1">
                  <c:v>0.4</c:v>
                </c:pt>
                <c:pt idx="2">
                  <c:v>0.27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6-44DE-A584-7815E6B3C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4732456"/>
        <c:axId val="776910376"/>
      </c:barChart>
      <c:catAx>
        <c:axId val="804732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6910376"/>
        <c:crosses val="autoZero"/>
        <c:auto val="1"/>
        <c:lblAlgn val="ctr"/>
        <c:lblOffset val="100"/>
        <c:noMultiLvlLbl val="0"/>
      </c:catAx>
      <c:valAx>
        <c:axId val="776910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473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 dirty="0"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2025</a:t>
            </a:r>
            <a:r>
              <a:rPr lang="ko-KR" altLang="en-US" b="1" dirty="0"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년 그로서리 </a:t>
            </a:r>
            <a:r>
              <a:rPr lang="ko-KR" altLang="en-US" b="1" dirty="0" err="1"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쇼핑시</a:t>
            </a:r>
            <a:r>
              <a:rPr lang="ko-KR" altLang="en-US" b="1" dirty="0"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소비자 절약 경향</a:t>
            </a:r>
            <a:endParaRPr lang="en-US" altLang="ko-KR" b="1" dirty="0"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비율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대용량 제품 구매하기</c:v>
                </c:pt>
                <c:pt idx="1">
                  <c:v>온라인으로 더 나은 거래 찾기 / 교통비 절약하기</c:v>
                </c:pt>
                <c:pt idx="2">
                  <c:v>포인트 적립 매장에서 구매/포인트로 지출 관리하기</c:v>
                </c:pt>
                <c:pt idx="3">
                  <c:v>나에게 중요한 속성을 비교하고 선택하기</c:v>
                </c:pt>
                <c:pt idx="4">
                  <c:v>선호 브랜드가 세일할 때 대량 구매하기</c:v>
                </c:pt>
                <c:pt idx="5">
                  <c:v>장바구니 전체 비용 모니터링하기</c:v>
                </c:pt>
                <c:pt idx="6">
                  <c:v>불필요한 제품 구매 중단하고 필수품에 집중하기</c:v>
                </c:pt>
                <c:pt idx="7">
                  <c:v>할인 중인 브랜드 제품 구매하기</c:v>
                </c:pt>
                <c:pt idx="8">
                  <c:v>할인점·가성비 매장 더 자주 방문하기</c:v>
                </c:pt>
                <c:pt idx="9">
                  <c:v>더 저렴한 제품으로 교체하기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0.23</c:v>
                </c:pt>
                <c:pt idx="1">
                  <c:v>0.23</c:v>
                </c:pt>
                <c:pt idx="2">
                  <c:v>0.26</c:v>
                </c:pt>
                <c:pt idx="3">
                  <c:v>0.26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</c:v>
                </c:pt>
                <c:pt idx="8">
                  <c:v>0.31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D-409E-9618-590A7455F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5478272"/>
        <c:axId val="805475752"/>
      </c:barChart>
      <c:catAx>
        <c:axId val="80547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5475752"/>
        <c:crosses val="autoZero"/>
        <c:auto val="1"/>
        <c:lblAlgn val="ctr"/>
        <c:lblOffset val="100"/>
        <c:noMultiLvlLbl val="0"/>
      </c:catAx>
      <c:valAx>
        <c:axId val="805475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54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판매가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</c:v>
                </c:pt>
                <c:pt idx="1">
                  <c:v>25000</c:v>
                </c:pt>
                <c:pt idx="2">
                  <c:v>30000</c:v>
                </c:pt>
                <c:pt idx="3">
                  <c:v>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0-4BFC-82BD-556BEEAF17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마진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-3000</c:v>
                </c:pt>
                <c:pt idx="1">
                  <c:v>10000</c:v>
                </c:pt>
                <c:pt idx="2">
                  <c:v>20000</c:v>
                </c:pt>
                <c:pt idx="3">
                  <c:v>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0-4BFC-82BD-556BEEAF1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260112"/>
        <c:axId val="824258672"/>
      </c:barChart>
      <c:catAx>
        <c:axId val="82426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258672"/>
        <c:crosses val="autoZero"/>
        <c:auto val="1"/>
        <c:lblAlgn val="ctr"/>
        <c:lblOffset val="100"/>
        <c:noMultiLvlLbl val="0"/>
      </c:catAx>
      <c:valAx>
        <c:axId val="824258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426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C5E0-E1DF-4EC6-823E-EEAE5CAA01EC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4D2F-1A20-496B-88CF-121EF74B3B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61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2026</a:t>
            </a:r>
            <a:r>
              <a:rPr lang="ko-KR" altLang="en-US" dirty="0"/>
              <a:t>년 글로벌 경기는 과연 어떨까요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669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경기가 </a:t>
            </a:r>
            <a:r>
              <a:rPr lang="ko-KR" altLang="en-US" dirty="0" err="1"/>
              <a:t>안좋아져도</a:t>
            </a:r>
            <a:r>
              <a:rPr lang="ko-KR" altLang="en-US" dirty="0"/>
              <a:t> 소비는 견조하다는 부분이 어떤 의미인지 조금씩 이해가 되시나요</a:t>
            </a:r>
            <a:r>
              <a:rPr lang="en-US" altLang="ko-KR" dirty="0"/>
              <a:t>? </a:t>
            </a:r>
            <a:r>
              <a:rPr lang="ko-KR" altLang="en-US" dirty="0"/>
              <a:t>실제로 올해 </a:t>
            </a:r>
            <a:r>
              <a:rPr lang="en-US" altLang="ko-KR" dirty="0"/>
              <a:t>2</a:t>
            </a:r>
            <a:r>
              <a:rPr lang="ko-KR" altLang="en-US" dirty="0"/>
              <a:t>분기에 한국의 실질소득도 전분기 대비 감소했지만</a:t>
            </a:r>
            <a:r>
              <a:rPr lang="en-US" altLang="ko-KR" dirty="0"/>
              <a:t>, </a:t>
            </a:r>
            <a:r>
              <a:rPr lang="ko-KR" altLang="en-US" dirty="0"/>
              <a:t>정부소비와 민간소비는 늘었습니다</a:t>
            </a:r>
            <a:r>
              <a:rPr lang="en-US" altLang="ko-KR" dirty="0"/>
              <a:t>. </a:t>
            </a:r>
            <a:r>
              <a:rPr lang="ko-KR" altLang="en-US" dirty="0"/>
              <a:t>모두 경기가 어렵다고들 하지만</a:t>
            </a:r>
            <a:r>
              <a:rPr lang="en-US" altLang="ko-KR" dirty="0"/>
              <a:t>, </a:t>
            </a:r>
            <a:r>
              <a:rPr lang="ko-KR" altLang="en-US" dirty="0"/>
              <a:t>의외로 사람들은 지출을 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390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몇 년 전부터 글로벌 주요 투자기관에서 </a:t>
            </a:r>
            <a:r>
              <a:rPr lang="en-US" altLang="ko-KR" dirty="0"/>
              <a:t>‘</a:t>
            </a:r>
            <a:r>
              <a:rPr lang="ko-KR" altLang="en-US" dirty="0"/>
              <a:t>대상속시대</a:t>
            </a:r>
            <a:r>
              <a:rPr lang="en-US" altLang="ko-KR" dirty="0"/>
              <a:t>’</a:t>
            </a:r>
            <a:r>
              <a:rPr lang="ko-KR" altLang="en-US" dirty="0"/>
              <a:t>란 말을 쓰기 시작했어요</a:t>
            </a:r>
            <a:r>
              <a:rPr lang="en-US" altLang="ko-KR" dirty="0"/>
              <a:t>. </a:t>
            </a:r>
            <a:r>
              <a:rPr lang="ko-KR" altLang="en-US" dirty="0"/>
              <a:t>실제로 이에 대핸 보고서도 많이 나오는데요</a:t>
            </a:r>
            <a:r>
              <a:rPr lang="en-US" altLang="ko-KR" dirty="0"/>
              <a:t>. Cerulli Associates </a:t>
            </a:r>
            <a:r>
              <a:rPr lang="ko-KR" altLang="en-US" dirty="0"/>
              <a:t>보고서가 제일 많이 인용됩니다</a:t>
            </a:r>
            <a:r>
              <a:rPr lang="en-US" altLang="ko-KR" dirty="0"/>
              <a:t>. </a:t>
            </a:r>
            <a:r>
              <a:rPr lang="ko-KR" altLang="en-US" dirty="0"/>
              <a:t>향후 </a:t>
            </a:r>
            <a:r>
              <a:rPr lang="en-US" altLang="ko-KR" dirty="0"/>
              <a:t>20</a:t>
            </a:r>
            <a:r>
              <a:rPr lang="ko-KR" altLang="en-US" dirty="0"/>
              <a:t>년간 어마어마한 금액이 다음</a:t>
            </a:r>
            <a:r>
              <a:rPr lang="en-US" altLang="ko-KR" dirty="0"/>
              <a:t> </a:t>
            </a:r>
            <a:r>
              <a:rPr lang="ko-KR" altLang="en-US" dirty="0"/>
              <a:t>세대들에게 </a:t>
            </a:r>
            <a:r>
              <a:rPr lang="ko-KR" altLang="en-US" dirty="0" err="1"/>
              <a:t>상송될</a:t>
            </a:r>
            <a:r>
              <a:rPr lang="ko-KR" altLang="en-US" dirty="0"/>
              <a:t> 예정이에요</a:t>
            </a:r>
            <a:r>
              <a:rPr lang="en-US" altLang="ko-KR" dirty="0"/>
              <a:t>. </a:t>
            </a:r>
            <a:r>
              <a:rPr lang="ko-KR" altLang="en-US" dirty="0"/>
              <a:t>한국도 상황은 마찬가지여서 향후 </a:t>
            </a:r>
            <a:r>
              <a:rPr lang="en-US" altLang="ko-KR" dirty="0"/>
              <a:t>15</a:t>
            </a:r>
            <a:r>
              <a:rPr lang="ko-KR" altLang="en-US" dirty="0"/>
              <a:t>년 </a:t>
            </a:r>
            <a:r>
              <a:rPr lang="en-US" altLang="ko-KR" dirty="0"/>
              <a:t>800</a:t>
            </a:r>
            <a:r>
              <a:rPr lang="ko-KR" altLang="en-US" dirty="0"/>
              <a:t>조의 돈이 이동할 예정이에요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46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상속에 대한 기대감은 </a:t>
            </a:r>
            <a:r>
              <a:rPr lang="en-US" altLang="ko-KR" dirty="0"/>
              <a:t>MZ</a:t>
            </a:r>
            <a:r>
              <a:rPr lang="ko-KR" altLang="en-US" dirty="0"/>
              <a:t>세대로 갈 수록 큽니다</a:t>
            </a:r>
            <a:r>
              <a:rPr lang="en-US" altLang="ko-KR" dirty="0"/>
              <a:t>. X</a:t>
            </a:r>
            <a:r>
              <a:rPr lang="ko-KR" altLang="en-US" dirty="0"/>
              <a:t>와 베이비부머는 절반도 상속을 기대하지 않지만 </a:t>
            </a:r>
            <a:r>
              <a:rPr lang="en-US" altLang="ko-KR" dirty="0"/>
              <a:t>Z</a:t>
            </a:r>
            <a:r>
              <a:rPr lang="ko-KR" altLang="en-US" dirty="0"/>
              <a:t>세대는 </a:t>
            </a:r>
            <a:r>
              <a:rPr lang="en-US" altLang="ko-KR" dirty="0"/>
              <a:t>74%</a:t>
            </a:r>
            <a:r>
              <a:rPr lang="ko-KR" altLang="en-US" dirty="0"/>
              <a:t>가 기대하고</a:t>
            </a:r>
            <a:r>
              <a:rPr lang="en-US" altLang="ko-KR" dirty="0"/>
              <a:t>, 36%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심지어 곧 상속받을 거라 확신하는 중이죠</a:t>
            </a:r>
            <a:r>
              <a:rPr lang="en-US" altLang="ko-KR" dirty="0"/>
              <a:t>. </a:t>
            </a:r>
            <a:r>
              <a:rPr lang="ko-KR" altLang="en-US" dirty="0"/>
              <a:t>이거 상속에 대한 사회적 기대감이 커지면서 좀 부풀려진 부분이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10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주요 기관에서도 젊은 세대가 상속에 대해 과도한 기대를 가지고 있다고 경고하죠</a:t>
            </a:r>
            <a:r>
              <a:rPr lang="en-US" altLang="ko-KR" dirty="0"/>
              <a:t>. </a:t>
            </a:r>
            <a:r>
              <a:rPr lang="ko-KR" altLang="en-US" dirty="0"/>
              <a:t>한국에서도 자기 부모님 집값을 네이버에서 찾아보고</a:t>
            </a:r>
            <a:r>
              <a:rPr lang="en-US" altLang="ko-KR" dirty="0"/>
              <a:t>, </a:t>
            </a:r>
            <a:r>
              <a:rPr lang="ko-KR" altLang="en-US" dirty="0"/>
              <a:t> 그 금액이 자기가 받을 돈이라 착각하는 젊은이들이 늘고 있어요</a:t>
            </a:r>
            <a:r>
              <a:rPr lang="en-US" altLang="ko-KR" dirty="0"/>
              <a:t>. </a:t>
            </a:r>
            <a:r>
              <a:rPr lang="ko-KR" altLang="en-US" dirty="0"/>
              <a:t>아직 어려서 부모의 노후 의료비나 생활비에 대한 생각이 미치지 못하는 경우도 많습니다</a:t>
            </a:r>
            <a:r>
              <a:rPr lang="en-US" altLang="ko-KR" dirty="0"/>
              <a:t>. </a:t>
            </a:r>
            <a:r>
              <a:rPr lang="ko-KR" altLang="en-US" dirty="0"/>
              <a:t>그러나 기대감이 있으면 더 </a:t>
            </a:r>
            <a:r>
              <a:rPr lang="ko-KR" altLang="en-US" dirty="0" err="1"/>
              <a:t>여유있게</a:t>
            </a:r>
            <a:r>
              <a:rPr lang="ko-KR" altLang="en-US" dirty="0"/>
              <a:t> 삽니다</a:t>
            </a:r>
            <a:r>
              <a:rPr lang="en-US" altLang="ko-KR" dirty="0"/>
              <a:t>. </a:t>
            </a:r>
            <a:r>
              <a:rPr lang="ko-KR" altLang="en-US" dirty="0"/>
              <a:t>중위 이상 소비자들은 상속을 기대하며 사는 경향이 있어요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247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이럴 때 소비자의 눈은 낮아지지 않아요</a:t>
            </a:r>
            <a:r>
              <a:rPr lang="en-US" altLang="ko-KR" dirty="0"/>
              <a:t>.</a:t>
            </a:r>
            <a:r>
              <a:rPr lang="ko-KR" altLang="en-US" dirty="0"/>
              <a:t>생활 수준을 위해선 부채까지 지겠다고 하는 소비자들이 많다는 걸 기억해야 해요</a:t>
            </a:r>
            <a:r>
              <a:rPr lang="en-US" altLang="ko-KR" dirty="0"/>
              <a:t>. </a:t>
            </a:r>
            <a:r>
              <a:rPr lang="ko-KR" altLang="en-US" dirty="0"/>
              <a:t>지금은 가격 혁신에도 투자해야 하지만</a:t>
            </a:r>
            <a:r>
              <a:rPr lang="en-US" altLang="ko-KR" dirty="0"/>
              <a:t>, </a:t>
            </a:r>
            <a:r>
              <a:rPr lang="ko-KR" altLang="en-US" dirty="0"/>
              <a:t>가치와 브랜딩에 투자해 심리적 </a:t>
            </a:r>
            <a:r>
              <a:rPr lang="en-US" altLang="ko-KR" dirty="0"/>
              <a:t>ROI</a:t>
            </a:r>
            <a:r>
              <a:rPr lang="ko-KR" altLang="en-US" dirty="0"/>
              <a:t>를 높여야 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93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브랜드에 투자를 한다는 건</a:t>
            </a:r>
            <a:r>
              <a:rPr lang="en-US" altLang="ko-KR" dirty="0"/>
              <a:t>, </a:t>
            </a:r>
            <a:r>
              <a:rPr lang="ko-KR" altLang="en-US" dirty="0"/>
              <a:t>한 브랜드 이름 하에 광범한 상품과 유리한 가격 </a:t>
            </a:r>
            <a:r>
              <a:rPr lang="ko-KR" altLang="en-US" dirty="0" err="1"/>
              <a:t>포트폴리올리오를</a:t>
            </a:r>
            <a:r>
              <a:rPr lang="ko-KR" altLang="en-US" dirty="0"/>
              <a:t> 갖춘다는 의미예요</a:t>
            </a:r>
            <a:r>
              <a:rPr lang="en-US" altLang="ko-KR" dirty="0"/>
              <a:t>. ‘</a:t>
            </a:r>
            <a:r>
              <a:rPr lang="ko-KR" altLang="en-US" dirty="0"/>
              <a:t>구색 전략</a:t>
            </a:r>
            <a:r>
              <a:rPr lang="en-US" altLang="ko-KR" dirty="0"/>
              <a:t>＇</a:t>
            </a:r>
            <a:r>
              <a:rPr lang="ko-KR" altLang="en-US" dirty="0"/>
              <a:t>을 이해하지 못한다면 향후 더 많은 마케팅 비용이 들 거예요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07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브랜딩</a:t>
            </a:r>
            <a:r>
              <a:rPr lang="en-US" altLang="ko-KR" dirty="0"/>
              <a:t>, </a:t>
            </a:r>
            <a:r>
              <a:rPr lang="ko-KR" altLang="en-US" dirty="0"/>
              <a:t>구색</a:t>
            </a:r>
            <a:r>
              <a:rPr lang="en-US" altLang="ko-KR" dirty="0"/>
              <a:t>, </a:t>
            </a:r>
            <a:r>
              <a:rPr lang="ko-KR" altLang="en-US" dirty="0"/>
              <a:t>가격에 대해 이해할 수 있는 좋은 사례는 루이비통입니다</a:t>
            </a:r>
            <a:r>
              <a:rPr lang="en-US" altLang="ko-KR" dirty="0"/>
              <a:t>. </a:t>
            </a:r>
            <a:r>
              <a:rPr lang="ko-KR" altLang="en-US" dirty="0"/>
              <a:t>루이비통은 비싼 가방을 판매하기에 늘 중위 소비자 유입이 관건이에요</a:t>
            </a:r>
            <a:r>
              <a:rPr lang="en-US" altLang="ko-KR" dirty="0"/>
              <a:t>. </a:t>
            </a:r>
            <a:r>
              <a:rPr lang="ko-KR" altLang="en-US" dirty="0"/>
              <a:t>과거엔 저렴한 가방들을 출시했지만</a:t>
            </a:r>
            <a:r>
              <a:rPr lang="en-US" altLang="ko-KR" dirty="0"/>
              <a:t>, </a:t>
            </a:r>
            <a:r>
              <a:rPr lang="ko-KR" altLang="en-US" dirty="0"/>
              <a:t>최근 그런 방식보다는 다른 구색을 찾고 있어요</a:t>
            </a:r>
            <a:r>
              <a:rPr lang="en-US" altLang="ko-KR" dirty="0"/>
              <a:t>. </a:t>
            </a:r>
            <a:r>
              <a:rPr lang="ko-KR" altLang="en-US" dirty="0"/>
              <a:t>루이비통의 </a:t>
            </a:r>
            <a:r>
              <a:rPr lang="en-US" altLang="ko-KR" dirty="0"/>
              <a:t>8</a:t>
            </a:r>
            <a:r>
              <a:rPr lang="ko-KR" altLang="en-US" dirty="0"/>
              <a:t>만원짜리 </a:t>
            </a:r>
            <a:r>
              <a:rPr lang="ko-KR" altLang="en-US" dirty="0" err="1"/>
              <a:t>누텔라는</a:t>
            </a:r>
            <a:r>
              <a:rPr lang="ko-KR" altLang="en-US" dirty="0"/>
              <a:t> 엄청난 인기를 </a:t>
            </a:r>
            <a:r>
              <a:rPr lang="ko-KR" altLang="en-US" dirty="0" err="1"/>
              <a:t>끌어모았죠</a:t>
            </a:r>
            <a:r>
              <a:rPr lang="en-US" altLang="ko-KR" dirty="0"/>
              <a:t>. </a:t>
            </a:r>
            <a:r>
              <a:rPr lang="ko-KR" altLang="en-US" dirty="0"/>
              <a:t>최근에는 </a:t>
            </a:r>
            <a:r>
              <a:rPr lang="en-US" altLang="ko-KR" dirty="0"/>
              <a:t>20</a:t>
            </a:r>
            <a:r>
              <a:rPr lang="ko-KR" altLang="en-US" dirty="0"/>
              <a:t>만원짜리 립스틱을 파는 </a:t>
            </a:r>
            <a:r>
              <a:rPr lang="ko-KR" altLang="en-US" dirty="0" err="1"/>
              <a:t>뷰티라인도</a:t>
            </a:r>
            <a:r>
              <a:rPr lang="ko-KR" altLang="en-US" dirty="0"/>
              <a:t> 신설했어요</a:t>
            </a:r>
            <a:r>
              <a:rPr lang="en-US" altLang="ko-KR" dirty="0"/>
              <a:t>. </a:t>
            </a:r>
            <a:r>
              <a:rPr lang="ko-KR" altLang="en-US" dirty="0"/>
              <a:t>구색을 활용해 엔트리 제품을 갖추고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26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브랜드 내에 가격 포트폴리오를 구성하는 건 이 </a:t>
            </a:r>
            <a:r>
              <a:rPr lang="en-US" altLang="ko-KR" dirty="0"/>
              <a:t>4</a:t>
            </a:r>
            <a:r>
              <a:rPr lang="ko-KR" altLang="en-US" dirty="0"/>
              <a:t>가지라고 볼 수 있어요</a:t>
            </a:r>
            <a:r>
              <a:rPr lang="en-US" altLang="ko-KR" dirty="0"/>
              <a:t>. </a:t>
            </a:r>
            <a:r>
              <a:rPr lang="ko-KR" altLang="en-US" dirty="0"/>
              <a:t>하위에 엔트리가 있어야 하고</a:t>
            </a:r>
            <a:r>
              <a:rPr lang="en-US" altLang="ko-KR" dirty="0"/>
              <a:t>, </a:t>
            </a:r>
            <a:r>
              <a:rPr lang="ko-KR" altLang="en-US" dirty="0"/>
              <a:t>상위에 고부가가치 실험이 있어야 합니다</a:t>
            </a:r>
            <a:r>
              <a:rPr lang="en-US" altLang="ko-KR" dirty="0"/>
              <a:t>. </a:t>
            </a:r>
            <a:r>
              <a:rPr lang="ko-KR" altLang="en-US" dirty="0"/>
              <a:t>이 두 제품군은 미래를 위한 투자이고 모 아니면 도가 될 수 있습니다</a:t>
            </a:r>
            <a:r>
              <a:rPr lang="en-US" altLang="ko-KR" dirty="0"/>
              <a:t>. </a:t>
            </a:r>
            <a:r>
              <a:rPr lang="ko-KR" altLang="en-US" dirty="0"/>
              <a:t>이런 실험을 하려면 강력한 가치의 핵심제품군이 풍부해서 현재 </a:t>
            </a:r>
            <a:r>
              <a:rPr lang="ko-KR" altLang="en-US" dirty="0" err="1"/>
              <a:t>캐시플로우가</a:t>
            </a:r>
            <a:r>
              <a:rPr lang="ko-KR" altLang="en-US" dirty="0"/>
              <a:t> 원활히 성장하고 있어야 해요</a:t>
            </a:r>
            <a:r>
              <a:rPr lang="en-US" altLang="ko-KR" dirty="0"/>
              <a:t>. </a:t>
            </a:r>
            <a:r>
              <a:rPr lang="ko-KR" altLang="en-US" dirty="0"/>
              <a:t>중심 상품은 충분한 마진과 경쟁력을 가진 </a:t>
            </a:r>
            <a:r>
              <a:rPr lang="ko-KR" altLang="en-US" dirty="0" err="1"/>
              <a:t>스테디</a:t>
            </a:r>
            <a:r>
              <a:rPr lang="ko-KR" altLang="en-US" dirty="0"/>
              <a:t> 셀러들을 말해요</a:t>
            </a:r>
            <a:r>
              <a:rPr lang="en-US" altLang="ko-KR" dirty="0"/>
              <a:t>. </a:t>
            </a:r>
            <a:r>
              <a:rPr lang="ko-KR" altLang="en-US" dirty="0"/>
              <a:t>이런 제품군을 </a:t>
            </a:r>
            <a:r>
              <a:rPr lang="ko-KR" altLang="en-US" dirty="0" err="1"/>
              <a:t>늘려나가는</a:t>
            </a:r>
            <a:r>
              <a:rPr lang="ko-KR" altLang="en-US" dirty="0"/>
              <a:t> 데에는 </a:t>
            </a:r>
            <a:r>
              <a:rPr lang="en-US" altLang="ko-KR" dirty="0"/>
              <a:t>‘</a:t>
            </a:r>
            <a:r>
              <a:rPr lang="ko-KR" altLang="en-US" dirty="0" err="1"/>
              <a:t>번들링</a:t>
            </a:r>
            <a:r>
              <a:rPr lang="en-US" altLang="ko-KR" dirty="0"/>
              <a:t>＇</a:t>
            </a:r>
            <a:r>
              <a:rPr lang="ko-KR" altLang="en-US" dirty="0"/>
              <a:t>을 잊지 않으셨으면 해요</a:t>
            </a:r>
            <a:r>
              <a:rPr lang="en-US" altLang="ko-KR" dirty="0"/>
              <a:t>. </a:t>
            </a:r>
            <a:r>
              <a:rPr lang="ko-KR" altLang="en-US" dirty="0" err="1"/>
              <a:t>번들링은</a:t>
            </a:r>
            <a:r>
              <a:rPr lang="ko-KR" altLang="en-US" dirty="0"/>
              <a:t> 브랜드가 새로운 </a:t>
            </a:r>
            <a:r>
              <a:rPr lang="ko-KR" altLang="en-US" dirty="0" err="1"/>
              <a:t>프로덕트를</a:t>
            </a:r>
            <a:r>
              <a:rPr lang="ko-KR" altLang="en-US" dirty="0"/>
              <a:t> 개발하지 않더라도 매력적인 제안으로 다가올 수 </a:t>
            </a:r>
            <a:r>
              <a:rPr lang="ko-KR" altLang="en-US" dirty="0" err="1"/>
              <a:t>있는데다가</a:t>
            </a:r>
            <a:r>
              <a:rPr lang="en-US" altLang="ko-KR" dirty="0"/>
              <a:t>, </a:t>
            </a:r>
            <a:r>
              <a:rPr lang="ko-KR" altLang="en-US" dirty="0"/>
              <a:t>묶어 팔기에 마진을 최대화할 수 있는 좋은 전략이에요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16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가격과 마진이란 관점에서 브랜드 비즈니스를 살펴보기에는 미국에서 </a:t>
            </a:r>
            <a:r>
              <a:rPr lang="en-US" altLang="ko-KR" dirty="0"/>
              <a:t>3</a:t>
            </a:r>
            <a:r>
              <a:rPr lang="ko-KR" altLang="en-US" dirty="0"/>
              <a:t>위 뷰티 기업으로 올라선 엘프</a:t>
            </a:r>
            <a:r>
              <a:rPr lang="en-US" altLang="ko-KR" dirty="0"/>
              <a:t>(Elf) </a:t>
            </a:r>
            <a:r>
              <a:rPr lang="ko-KR" altLang="en-US" dirty="0" err="1"/>
              <a:t>코스메틱은</a:t>
            </a:r>
            <a:r>
              <a:rPr lang="ko-KR" altLang="en-US" dirty="0"/>
              <a:t> 좋은 사례예요</a:t>
            </a:r>
            <a:r>
              <a:rPr lang="en-US" altLang="ko-KR" dirty="0"/>
              <a:t>.. </a:t>
            </a:r>
            <a:r>
              <a:rPr lang="ko-KR" altLang="en-US" dirty="0"/>
              <a:t>이 브랜드는 </a:t>
            </a:r>
            <a:r>
              <a:rPr lang="en-US" altLang="ko-KR" dirty="0"/>
              <a:t>Dupe</a:t>
            </a:r>
            <a:r>
              <a:rPr lang="ko-KR" altLang="en-US" dirty="0"/>
              <a:t>를 만드는 브랜드였어요</a:t>
            </a:r>
            <a:r>
              <a:rPr lang="en-US" altLang="ko-KR" dirty="0"/>
              <a:t>. </a:t>
            </a:r>
            <a:r>
              <a:rPr lang="ko-KR" altLang="en-US" dirty="0"/>
              <a:t>유명 브랜드의 유명 제품을 카피해 저렴한 가격에 팔며 인기를 끌었죠</a:t>
            </a:r>
            <a:r>
              <a:rPr lang="en-US" altLang="ko-KR" dirty="0"/>
              <a:t>. 3</a:t>
            </a:r>
            <a:r>
              <a:rPr lang="ko-KR" altLang="en-US" dirty="0"/>
              <a:t>달러 립스틱은 대표적인 인기 상품이었어요</a:t>
            </a:r>
            <a:r>
              <a:rPr lang="en-US" altLang="ko-KR" dirty="0"/>
              <a:t>. </a:t>
            </a:r>
            <a:r>
              <a:rPr lang="ko-KR" altLang="en-US" dirty="0"/>
              <a:t>그런데 미국에 인플레이션이 닥치며 원가 상승 등으로 저가를 유지하기 어려워지자</a:t>
            </a:r>
            <a:r>
              <a:rPr lang="en-US" altLang="ko-KR" dirty="0"/>
              <a:t>, </a:t>
            </a:r>
            <a:r>
              <a:rPr lang="ko-KR" altLang="en-US" dirty="0"/>
              <a:t>상위의 스킨케어를 런칭합니다</a:t>
            </a:r>
            <a:r>
              <a:rPr lang="en-US" altLang="ko-KR" dirty="0"/>
              <a:t>. </a:t>
            </a:r>
            <a:r>
              <a:rPr lang="ko-KR" altLang="en-US" dirty="0"/>
              <a:t>이 때 립스틱만은 엔트리로 역마진을 감내하며 </a:t>
            </a:r>
            <a:r>
              <a:rPr lang="en-US" altLang="ko-KR" dirty="0"/>
              <a:t>3</a:t>
            </a:r>
            <a:r>
              <a:rPr lang="ko-KR" altLang="en-US" dirty="0"/>
              <a:t>달러를 고수했어요</a:t>
            </a:r>
            <a:r>
              <a:rPr lang="en-US" altLang="ko-KR" dirty="0"/>
              <a:t>. </a:t>
            </a:r>
            <a:r>
              <a:rPr lang="ko-KR" altLang="en-US" dirty="0"/>
              <a:t>이 때 크게 성장합니다</a:t>
            </a:r>
            <a:r>
              <a:rPr lang="en-US" altLang="ko-KR" dirty="0"/>
              <a:t>. </a:t>
            </a:r>
            <a:r>
              <a:rPr lang="ko-KR" altLang="en-US" dirty="0"/>
              <a:t>하지만 원가는 더 오르고 더 비싼 제품은 </a:t>
            </a:r>
            <a:r>
              <a:rPr lang="en-US" altLang="ko-KR" dirty="0"/>
              <a:t>elf</a:t>
            </a:r>
            <a:r>
              <a:rPr lang="ko-KR" altLang="en-US" dirty="0"/>
              <a:t>로선 실험할 수 없는 상황이 됐어요</a:t>
            </a:r>
            <a:r>
              <a:rPr lang="en-US" altLang="ko-KR" dirty="0"/>
              <a:t>. </a:t>
            </a:r>
            <a:r>
              <a:rPr lang="ko-KR" altLang="en-US" dirty="0"/>
              <a:t>이 브랜드엔 그런 가치가 부족해요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M&amp;A</a:t>
            </a:r>
            <a:r>
              <a:rPr lang="ko-KR" altLang="en-US" dirty="0"/>
              <a:t>로 전략을 전환합니다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18</a:t>
            </a:r>
            <a:r>
              <a:rPr lang="ko-KR" altLang="en-US" dirty="0"/>
              <a:t>불 대인 </a:t>
            </a:r>
            <a:r>
              <a:rPr lang="ko-KR" altLang="en-US" dirty="0" err="1"/>
              <a:t>엘프스킨케어를</a:t>
            </a:r>
            <a:r>
              <a:rPr lang="ko-KR" altLang="en-US" dirty="0"/>
              <a:t> 넘어 </a:t>
            </a:r>
            <a:r>
              <a:rPr lang="ko-KR" altLang="en-US" dirty="0" err="1"/>
              <a:t>나트리움이라고</a:t>
            </a:r>
            <a:r>
              <a:rPr lang="ko-KR" altLang="en-US" dirty="0"/>
              <a:t> 하는 </a:t>
            </a:r>
            <a:r>
              <a:rPr lang="en-US" altLang="ko-KR" dirty="0"/>
              <a:t>26</a:t>
            </a:r>
            <a:r>
              <a:rPr lang="ko-KR" altLang="en-US" dirty="0"/>
              <a:t>불 대 스킨케어를 하나 더 인수합니다</a:t>
            </a:r>
            <a:r>
              <a:rPr lang="en-US" altLang="ko-KR" dirty="0"/>
              <a:t>. </a:t>
            </a:r>
            <a:r>
              <a:rPr lang="ko-KR" altLang="en-US" dirty="0"/>
              <a:t>그리고 최근에는 </a:t>
            </a:r>
            <a:r>
              <a:rPr lang="ko-KR" altLang="en-US" dirty="0" err="1"/>
              <a:t>빅스타</a:t>
            </a:r>
            <a:r>
              <a:rPr lang="ko-KR" altLang="en-US" dirty="0"/>
              <a:t> </a:t>
            </a:r>
            <a:r>
              <a:rPr lang="en-US" altLang="ko-KR" dirty="0" err="1"/>
              <a:t>rhode</a:t>
            </a:r>
            <a:r>
              <a:rPr lang="ko-KR" altLang="en-US" dirty="0"/>
              <a:t>를 인수하죠</a:t>
            </a:r>
            <a:r>
              <a:rPr lang="en-US" altLang="ko-KR" dirty="0"/>
              <a:t>. Rhode</a:t>
            </a:r>
            <a:r>
              <a:rPr lang="ko-KR" altLang="en-US" dirty="0"/>
              <a:t>는 </a:t>
            </a:r>
            <a:r>
              <a:rPr lang="en-US" altLang="ko-KR" dirty="0"/>
              <a:t>35</a:t>
            </a:r>
            <a:r>
              <a:rPr lang="ko-KR" altLang="en-US" dirty="0" err="1"/>
              <a:t>불대</a:t>
            </a:r>
            <a:r>
              <a:rPr lang="ko-KR" altLang="en-US" dirty="0"/>
              <a:t> 제품을 판매 중인데</a:t>
            </a:r>
            <a:r>
              <a:rPr lang="en-US" altLang="ko-KR" dirty="0"/>
              <a:t>, </a:t>
            </a:r>
            <a:r>
              <a:rPr lang="ko-KR" altLang="en-US" dirty="0"/>
              <a:t>이후 여러 고부가가치 제품을 실험하기에 좋은 브랜드 구조를 가지고 있어요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126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Rhode</a:t>
            </a:r>
            <a:r>
              <a:rPr lang="ko-KR" altLang="en-US" dirty="0"/>
              <a:t>는 브랜드구축이 뛰어납니다</a:t>
            </a:r>
            <a:r>
              <a:rPr lang="en-US" altLang="ko-KR" dirty="0"/>
              <a:t>. </a:t>
            </a:r>
            <a:r>
              <a:rPr lang="ko-KR" altLang="en-US" dirty="0"/>
              <a:t>신규임에도 다른 브랜드와는 다른 독보적인 가치를 구축하고 있어요</a:t>
            </a:r>
            <a:r>
              <a:rPr lang="en-US" altLang="ko-KR" dirty="0"/>
              <a:t>. K</a:t>
            </a:r>
            <a:r>
              <a:rPr lang="ko-KR" altLang="en-US" dirty="0"/>
              <a:t>뷰티들이 </a:t>
            </a:r>
            <a:r>
              <a:rPr lang="en-US" altLang="ko-KR" dirty="0"/>
              <a:t>‘</a:t>
            </a:r>
            <a:r>
              <a:rPr lang="ko-KR" altLang="en-US" dirty="0"/>
              <a:t>프로덕트</a:t>
            </a:r>
            <a:r>
              <a:rPr lang="en-US" altLang="ko-KR" dirty="0"/>
              <a:t>‘ </a:t>
            </a:r>
            <a:r>
              <a:rPr lang="ko-KR" altLang="en-US" dirty="0"/>
              <a:t>중심으로 플레이하고 있는 반면</a:t>
            </a:r>
            <a:r>
              <a:rPr lang="en-US" altLang="ko-KR" dirty="0"/>
              <a:t>, </a:t>
            </a:r>
            <a:r>
              <a:rPr lang="en-US" altLang="ko-KR" dirty="0" err="1"/>
              <a:t>rhode</a:t>
            </a:r>
            <a:r>
              <a:rPr lang="ko-KR" altLang="en-US" dirty="0"/>
              <a:t>는 </a:t>
            </a:r>
            <a:r>
              <a:rPr lang="en-US" altLang="ko-KR" dirty="0"/>
              <a:t>‘</a:t>
            </a:r>
            <a:r>
              <a:rPr lang="ko-KR" altLang="en-US" dirty="0"/>
              <a:t>브랜드 플레이</a:t>
            </a:r>
            <a:r>
              <a:rPr lang="en-US" altLang="ko-KR" dirty="0"/>
              <a:t>’</a:t>
            </a:r>
            <a:r>
              <a:rPr lang="ko-KR" altLang="en-US" dirty="0"/>
              <a:t>를 해요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ko-KR" altLang="en-US" dirty="0" err="1"/>
              <a:t>바이럴에</a:t>
            </a:r>
            <a:r>
              <a:rPr lang="ko-KR" altLang="en-US" dirty="0"/>
              <a:t> 많은 비용을 지출하지 않습니다</a:t>
            </a:r>
            <a:r>
              <a:rPr lang="en-US" altLang="ko-KR" dirty="0"/>
              <a:t>. </a:t>
            </a:r>
            <a:r>
              <a:rPr lang="ko-KR" altLang="en-US" dirty="0"/>
              <a:t>이 브랜드의 전략은 </a:t>
            </a:r>
            <a:r>
              <a:rPr lang="en-US" altLang="ko-KR" dirty="0"/>
              <a:t>K</a:t>
            </a:r>
            <a:r>
              <a:rPr lang="ko-KR" altLang="en-US" dirty="0"/>
              <a:t>뷰티 브랜드들이 꼭 </a:t>
            </a:r>
            <a:r>
              <a:rPr lang="ko-KR" altLang="en-US" dirty="0" err="1"/>
              <a:t>알아두었으면</a:t>
            </a:r>
            <a:r>
              <a:rPr lang="ko-KR" altLang="en-US" dirty="0"/>
              <a:t> 하는 전략이에요</a:t>
            </a:r>
            <a:r>
              <a:rPr lang="en-US" altLang="ko-KR" dirty="0"/>
              <a:t>. </a:t>
            </a:r>
            <a:r>
              <a:rPr lang="ko-KR" altLang="en-US" dirty="0"/>
              <a:t> 이 브랜드는 소셜에서 전체 게시물의 단 </a:t>
            </a:r>
            <a:r>
              <a:rPr lang="en-US" altLang="ko-KR" dirty="0"/>
              <a:t>1%</a:t>
            </a:r>
            <a:r>
              <a:rPr lang="ko-KR" altLang="en-US" dirty="0"/>
              <a:t>만이 유료 광고입니다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26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글로벌 주요 기관들의 경제전망은 </a:t>
            </a:r>
            <a:r>
              <a:rPr lang="en-US" altLang="ko-KR" dirty="0"/>
              <a:t>11</a:t>
            </a:r>
            <a:r>
              <a:rPr lang="ko-KR" altLang="en-US" dirty="0"/>
              <a:t>월 초부터 연말까지 연이어 출시됩니다</a:t>
            </a:r>
            <a:r>
              <a:rPr lang="en-US" altLang="ko-KR" dirty="0"/>
              <a:t>. JP</a:t>
            </a:r>
            <a:r>
              <a:rPr lang="ko-KR" altLang="en-US" dirty="0"/>
              <a:t>모건 등의 투자기관 보고서는 보아둘 요소가 많으니 나중에 꼭 따로 </a:t>
            </a:r>
            <a:r>
              <a:rPr lang="ko-KR" altLang="en-US" dirty="0" err="1"/>
              <a:t>보셨으면요</a:t>
            </a:r>
            <a:r>
              <a:rPr lang="en-US" altLang="ko-KR" dirty="0"/>
              <a:t>. </a:t>
            </a:r>
            <a:r>
              <a:rPr lang="ko-KR" altLang="en-US" dirty="0"/>
              <a:t>저는 </a:t>
            </a:r>
            <a:r>
              <a:rPr lang="en-US" altLang="ko-KR" dirty="0"/>
              <a:t>9</a:t>
            </a:r>
            <a:r>
              <a:rPr lang="ko-KR" altLang="en-US" dirty="0"/>
              <a:t>월에 출시된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세계경제포럼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(WEF) Chief Economists’ Outlook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보고서를 모티프로 </a:t>
            </a:r>
            <a:r>
              <a:rPr lang="ko-KR" altLang="en-US" sz="12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설명드릴께요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세계경제포럼에 따르면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수석 애널리스트 절반 이상이 향후 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12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개월간 글로벌 성장세는 악화될 걸로 보았고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그럼에도 불구하고 소비시장 혼란은 낮을 것으로 전망합니다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956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Sol De Janeiro</a:t>
            </a:r>
            <a:r>
              <a:rPr lang="ko-KR" altLang="en-US" dirty="0"/>
              <a:t>란 브랜드 또한 브랜드 전략을 멋지게 구축하고 있는 브랜드입니다</a:t>
            </a:r>
            <a:r>
              <a:rPr lang="en-US" altLang="ko-KR" dirty="0"/>
              <a:t>. </a:t>
            </a:r>
            <a:r>
              <a:rPr lang="ko-KR" altLang="en-US" dirty="0"/>
              <a:t>이 브랜드는 향수</a:t>
            </a:r>
            <a:r>
              <a:rPr lang="en-US" altLang="ko-KR" dirty="0"/>
              <a:t>+</a:t>
            </a:r>
            <a:r>
              <a:rPr lang="ko-KR" altLang="en-US" dirty="0" err="1"/>
              <a:t>선케어가</a:t>
            </a:r>
            <a:r>
              <a:rPr lang="ko-KR" altLang="en-US" dirty="0"/>
              <a:t> 복합된 개념의 브랜드를 운영하는데</a:t>
            </a:r>
            <a:r>
              <a:rPr lang="en-US" altLang="ko-KR" dirty="0"/>
              <a:t>, </a:t>
            </a:r>
            <a:r>
              <a:rPr lang="ko-KR" altLang="en-US" dirty="0"/>
              <a:t>향기별로 다양한 제품이 나와요</a:t>
            </a:r>
            <a:r>
              <a:rPr lang="en-US" altLang="ko-KR" dirty="0"/>
              <a:t>. </a:t>
            </a:r>
            <a:r>
              <a:rPr lang="ko-KR" altLang="en-US" dirty="0"/>
              <a:t>그리고 무엇보다 다양한 </a:t>
            </a:r>
            <a:r>
              <a:rPr lang="ko-KR" altLang="en-US" dirty="0" err="1"/>
              <a:t>번들링</a:t>
            </a:r>
            <a:r>
              <a:rPr lang="ko-KR" altLang="en-US" dirty="0"/>
              <a:t> 패키지로 소비자들을 유혹하는 곳이죠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30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오늘날 대부분의 가격 포트폴리오 전략은 이러합니다</a:t>
            </a:r>
            <a:r>
              <a:rPr lang="en-US" altLang="ko-KR" dirty="0"/>
              <a:t>. </a:t>
            </a:r>
            <a:r>
              <a:rPr lang="ko-KR" altLang="en-US" dirty="0"/>
              <a:t>중간대의 마진이 풍부한 적절한 가격대의 제품이 다량 존재해야 합니다</a:t>
            </a:r>
            <a:r>
              <a:rPr lang="en-US" altLang="ko-KR" dirty="0"/>
              <a:t>. </a:t>
            </a:r>
            <a:r>
              <a:rPr lang="ko-KR" altLang="en-US" dirty="0"/>
              <a:t>여기엔 많은 </a:t>
            </a:r>
            <a:r>
              <a:rPr lang="en-US" altLang="ko-KR" dirty="0"/>
              <a:t>SKU</a:t>
            </a:r>
            <a:r>
              <a:rPr lang="ko-KR" altLang="en-US" dirty="0"/>
              <a:t>가 필요할 수도 있지만 </a:t>
            </a:r>
            <a:r>
              <a:rPr lang="ko-KR" altLang="en-US" dirty="0" err="1"/>
              <a:t>번들링을</a:t>
            </a:r>
            <a:r>
              <a:rPr lang="ko-KR" altLang="en-US" dirty="0"/>
              <a:t>  충분히 활용하고 있는지도 생각해보십시오</a:t>
            </a:r>
            <a:r>
              <a:rPr lang="en-US" altLang="ko-KR" dirty="0"/>
              <a:t>. </a:t>
            </a:r>
            <a:r>
              <a:rPr lang="ko-KR" altLang="en-US" dirty="0"/>
              <a:t>또 지금 잘 버는 마진대가 있더라도</a:t>
            </a:r>
            <a:r>
              <a:rPr lang="en-US" altLang="ko-KR" dirty="0"/>
              <a:t>, </a:t>
            </a:r>
            <a:r>
              <a:rPr lang="ko-KR" altLang="en-US" dirty="0"/>
              <a:t>엔트리 제품을 꼭 기획하시길 권합니다</a:t>
            </a:r>
            <a:r>
              <a:rPr lang="en-US" altLang="ko-KR" dirty="0"/>
              <a:t>. </a:t>
            </a:r>
            <a:r>
              <a:rPr lang="ko-KR" altLang="en-US" dirty="0"/>
              <a:t>이 때 설계를 조심해야 하는데</a:t>
            </a:r>
            <a:r>
              <a:rPr lang="en-US" altLang="ko-KR" dirty="0"/>
              <a:t>, </a:t>
            </a:r>
            <a:r>
              <a:rPr lang="ko-KR" altLang="en-US" dirty="0"/>
              <a:t>그것만 사고 끝나는 것이 아니라</a:t>
            </a:r>
            <a:r>
              <a:rPr lang="en-US" altLang="ko-KR" dirty="0"/>
              <a:t>, </a:t>
            </a:r>
            <a:r>
              <a:rPr lang="ko-KR" altLang="en-US" dirty="0"/>
              <a:t>상향 이동을 할 수 있도록 설계해야 합니다</a:t>
            </a:r>
            <a:r>
              <a:rPr lang="en-US" altLang="ko-KR" dirty="0"/>
              <a:t>. </a:t>
            </a:r>
            <a:r>
              <a:rPr lang="ko-KR" altLang="en-US" dirty="0"/>
              <a:t>그리고 그 모든 것이 충분할지라도</a:t>
            </a:r>
            <a:r>
              <a:rPr lang="en-US" altLang="ko-KR" dirty="0"/>
              <a:t>, </a:t>
            </a:r>
            <a:r>
              <a:rPr lang="ko-KR" altLang="en-US" dirty="0"/>
              <a:t>꼭 고부가가치의 실험제품을 연구 중인지 염두에 두어야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67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경기가 좋지 않아도</a:t>
            </a:r>
            <a:r>
              <a:rPr lang="en-US" altLang="ko-KR" dirty="0"/>
              <a:t>, </a:t>
            </a:r>
            <a:r>
              <a:rPr lang="ko-KR" altLang="en-US" dirty="0"/>
              <a:t>의외로 소비가 견조한 경우가 있습니다</a:t>
            </a:r>
            <a:r>
              <a:rPr lang="en-US" altLang="ko-KR" dirty="0"/>
              <a:t>. </a:t>
            </a:r>
            <a:r>
              <a:rPr lang="ko-KR" altLang="en-US" dirty="0"/>
              <a:t>여기서 꼭 한번 </a:t>
            </a:r>
            <a:r>
              <a:rPr lang="ko-KR" altLang="en-US" dirty="0" err="1"/>
              <a:t>생각해보셔야</a:t>
            </a:r>
            <a:r>
              <a:rPr lang="ko-KR" altLang="en-US" dirty="0"/>
              <a:t> 할 변수는 부와 상속에 관한 것입니다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94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원래 </a:t>
            </a:r>
            <a:r>
              <a:rPr lang="ko-KR" altLang="en-US" dirty="0" err="1"/>
              <a:t>소비트렌드에는</a:t>
            </a:r>
            <a:r>
              <a:rPr lang="ko-KR" altLang="en-US" dirty="0"/>
              <a:t> 부와 상속이란 말은 그렇게 흔하게 등장하는 말이 아닙니다만</a:t>
            </a:r>
            <a:r>
              <a:rPr lang="en-US" altLang="ko-KR" dirty="0"/>
              <a:t>, 2024</a:t>
            </a:r>
            <a:r>
              <a:rPr lang="ko-KR" altLang="en-US" dirty="0" err="1"/>
              <a:t>년이후</a:t>
            </a:r>
            <a:r>
              <a:rPr lang="ko-KR" altLang="en-US" dirty="0"/>
              <a:t> </a:t>
            </a:r>
            <a:r>
              <a:rPr lang="ko-KR" altLang="en-US" dirty="0" err="1"/>
              <a:t>소비트렌드</a:t>
            </a:r>
            <a:r>
              <a:rPr lang="ko-KR" altLang="en-US" dirty="0"/>
              <a:t> 보고서에 자주 등장하는 키워드가 됐어요</a:t>
            </a:r>
            <a:r>
              <a:rPr lang="en-US" altLang="ko-KR" dirty="0"/>
              <a:t>. </a:t>
            </a:r>
            <a:r>
              <a:rPr lang="ko-KR" altLang="en-US" dirty="0"/>
              <a:t>저도 지난해 글에서 한번 소개한 바 있었습니다</a:t>
            </a:r>
            <a:r>
              <a:rPr lang="en-US" altLang="ko-KR" dirty="0"/>
              <a:t>. </a:t>
            </a:r>
            <a:r>
              <a:rPr lang="ko-KR" altLang="en-US" dirty="0"/>
              <a:t>현재 </a:t>
            </a:r>
            <a:r>
              <a:rPr lang="ko-KR" altLang="en-US" dirty="0" err="1"/>
              <a:t>글로벌하게는</a:t>
            </a:r>
            <a:r>
              <a:rPr lang="ko-KR" altLang="en-US" dirty="0"/>
              <a:t> 상위 </a:t>
            </a:r>
            <a:r>
              <a:rPr lang="en-US" altLang="ko-KR" dirty="0"/>
              <a:t>10%</a:t>
            </a:r>
            <a:r>
              <a:rPr lang="ko-KR" altLang="en-US" dirty="0"/>
              <a:t>가 </a:t>
            </a:r>
            <a:r>
              <a:rPr lang="en-US" altLang="ko-KR" dirty="0"/>
              <a:t>76%</a:t>
            </a:r>
            <a:r>
              <a:rPr lang="ko-KR" altLang="en-US" dirty="0"/>
              <a:t>의 자산을 보유하고 있어요</a:t>
            </a:r>
            <a:r>
              <a:rPr lang="en-US" altLang="ko-KR" dirty="0"/>
              <a:t>. </a:t>
            </a:r>
            <a:r>
              <a:rPr lang="ko-KR" altLang="en-US" dirty="0"/>
              <a:t>소득에 있어서는 중위 소득이 상위와 근접해 </a:t>
            </a:r>
            <a:r>
              <a:rPr lang="en-US" altLang="ko-KR" dirty="0"/>
              <a:t>‘</a:t>
            </a:r>
            <a:r>
              <a:rPr lang="ko-KR" altLang="en-US" dirty="0"/>
              <a:t>고소득층</a:t>
            </a:r>
            <a:r>
              <a:rPr lang="en-US" altLang="ko-KR" dirty="0"/>
              <a:t>’</a:t>
            </a:r>
            <a:r>
              <a:rPr lang="ko-KR" altLang="en-US" dirty="0"/>
              <a:t>이 생겨나고 있지만</a:t>
            </a:r>
            <a:r>
              <a:rPr lang="en-US" altLang="ko-KR" dirty="0"/>
              <a:t>, </a:t>
            </a:r>
            <a:r>
              <a:rPr lang="ko-KR" altLang="en-US" dirty="0"/>
              <a:t>이들은 자산을 쌓을 길이 없어 막막합니다</a:t>
            </a:r>
            <a:r>
              <a:rPr lang="en-US" altLang="ko-KR" dirty="0"/>
              <a:t>. </a:t>
            </a:r>
            <a:r>
              <a:rPr lang="ko-KR" altLang="en-US" dirty="0"/>
              <a:t>하위 </a:t>
            </a:r>
            <a:r>
              <a:rPr lang="en-US" altLang="ko-KR" dirty="0"/>
              <a:t>50%</a:t>
            </a:r>
            <a:r>
              <a:rPr lang="ko-KR" altLang="en-US" dirty="0"/>
              <a:t>는 소득 자체도 압박을 받고 있죠</a:t>
            </a:r>
            <a:r>
              <a:rPr lang="en-US" altLang="ko-KR" dirty="0"/>
              <a:t>. </a:t>
            </a:r>
            <a:r>
              <a:rPr lang="ko-KR" altLang="en-US" dirty="0"/>
              <a:t>결국 </a:t>
            </a:r>
            <a:r>
              <a:rPr lang="en-US" altLang="ko-KR" dirty="0"/>
              <a:t>90%</a:t>
            </a:r>
            <a:r>
              <a:rPr lang="ko-KR" altLang="en-US" dirty="0"/>
              <a:t>의 소비자는 경제적으로 늘 절박함을 느낄 수 밖에 없기에 가성비 소비는 더 커질 걸로 보입니다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5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 </a:t>
            </a:r>
            <a:r>
              <a:rPr lang="en-US" altLang="ko-KR" dirty="0"/>
              <a:t>10</a:t>
            </a:r>
            <a:r>
              <a:rPr lang="ko-KR" altLang="en-US" dirty="0"/>
              <a:t>년 </a:t>
            </a:r>
            <a:r>
              <a:rPr lang="ko-KR" altLang="en-US" dirty="0" err="1"/>
              <a:t>리테일러들은</a:t>
            </a:r>
            <a:r>
              <a:rPr lang="ko-KR" altLang="en-US" dirty="0"/>
              <a:t> 소비자의 가성비 추구에 부합하기 위하 가격혁신과 전쟁을 벌여왔습니다</a:t>
            </a:r>
            <a:r>
              <a:rPr lang="en-US" altLang="ko-KR" dirty="0"/>
              <a:t>. </a:t>
            </a:r>
            <a:r>
              <a:rPr lang="ko-KR" altLang="en-US" dirty="0"/>
              <a:t>지난 </a:t>
            </a:r>
            <a:r>
              <a:rPr lang="en-US" altLang="ko-KR" dirty="0"/>
              <a:t>10</a:t>
            </a:r>
            <a:r>
              <a:rPr lang="ko-KR" altLang="en-US" dirty="0"/>
              <a:t>년간 물가상승률과 비교할 때</a:t>
            </a:r>
            <a:r>
              <a:rPr lang="en-US" altLang="ko-KR" dirty="0"/>
              <a:t>, </a:t>
            </a:r>
            <a:r>
              <a:rPr lang="ko-KR" altLang="en-US" dirty="0"/>
              <a:t>한국의 가구당 의류 지출비는 </a:t>
            </a:r>
            <a:r>
              <a:rPr lang="en-US" altLang="ko-KR" dirty="0"/>
              <a:t>3</a:t>
            </a:r>
            <a:r>
              <a:rPr lang="ko-KR" altLang="en-US" dirty="0"/>
              <a:t>천원밖에 커지지 않았죠</a:t>
            </a:r>
            <a:r>
              <a:rPr lang="en-US" altLang="ko-KR" dirty="0"/>
              <a:t>. </a:t>
            </a:r>
            <a:r>
              <a:rPr lang="ko-KR" altLang="en-US" dirty="0"/>
              <a:t>이건 기업들이 끝없이 가격을 낮추는 데에 성공하고 있기 때문입니다</a:t>
            </a:r>
            <a:r>
              <a:rPr lang="en-US" altLang="ko-KR" dirty="0"/>
              <a:t>. </a:t>
            </a:r>
            <a:r>
              <a:rPr lang="ko-KR" altLang="en-US" dirty="0"/>
              <a:t>세션</a:t>
            </a:r>
            <a:r>
              <a:rPr lang="en-US" altLang="ko-KR" dirty="0"/>
              <a:t>1 </a:t>
            </a:r>
            <a:r>
              <a:rPr lang="ko-KR" altLang="en-US" dirty="0" err="1"/>
              <a:t>워크업</a:t>
            </a:r>
            <a:r>
              <a:rPr lang="ko-KR" altLang="en-US" dirty="0"/>
              <a:t> 이야기를 떠올려 보세요</a:t>
            </a:r>
            <a:r>
              <a:rPr lang="en-US" altLang="ko-KR" dirty="0"/>
              <a:t>. </a:t>
            </a:r>
            <a:r>
              <a:rPr lang="ko-KR" altLang="en-US" dirty="0"/>
              <a:t>그러나 모든 부문에서 </a:t>
            </a:r>
            <a:r>
              <a:rPr lang="ko-KR" altLang="en-US" dirty="0" err="1"/>
              <a:t>리테일러가</a:t>
            </a:r>
            <a:r>
              <a:rPr lang="ko-KR" altLang="en-US" dirty="0"/>
              <a:t> 가격을 혁신할 수 있는 건 아닙니다</a:t>
            </a:r>
            <a:r>
              <a:rPr lang="en-US" altLang="ko-KR" dirty="0"/>
              <a:t>. </a:t>
            </a:r>
            <a:r>
              <a:rPr lang="ko-KR" altLang="en-US" dirty="0"/>
              <a:t>식료품비의 경우는 </a:t>
            </a:r>
            <a:r>
              <a:rPr lang="en-US" altLang="ko-KR" dirty="0"/>
              <a:t>30% </a:t>
            </a:r>
            <a:r>
              <a:rPr lang="ko-KR" altLang="en-US" dirty="0"/>
              <a:t>넘게 지출이 커져 물가상승률을 상회합니다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7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그러다보니</a:t>
            </a:r>
            <a:r>
              <a:rPr lang="ko-KR" altLang="en-US" dirty="0"/>
              <a:t> </a:t>
            </a:r>
            <a:r>
              <a:rPr lang="ko-KR" altLang="en-US" dirty="0" err="1"/>
              <a:t>지금ㅇ느</a:t>
            </a:r>
            <a:r>
              <a:rPr lang="ko-KR" altLang="en-US" dirty="0"/>
              <a:t> 소비자의 </a:t>
            </a:r>
            <a:r>
              <a:rPr lang="en-US" altLang="ko-KR" dirty="0"/>
              <a:t>60%</a:t>
            </a:r>
            <a:r>
              <a:rPr lang="ko-KR" altLang="en-US" dirty="0"/>
              <a:t>가 부수입을 찾을 수 밖에 없죠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3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닐슨 </a:t>
            </a:r>
            <a:r>
              <a:rPr lang="en-US" altLang="ko-KR" dirty="0"/>
              <a:t>IQ </a:t>
            </a:r>
            <a:r>
              <a:rPr lang="ko-KR" altLang="en-US" dirty="0"/>
              <a:t>조사에 따르면</a:t>
            </a:r>
            <a:r>
              <a:rPr lang="en-US" altLang="ko-KR" dirty="0"/>
              <a:t>, </a:t>
            </a:r>
            <a:r>
              <a:rPr lang="ko-KR" altLang="en-US" dirty="0"/>
              <a:t>현재 소비자들의 </a:t>
            </a:r>
            <a:r>
              <a:rPr lang="en-US" altLang="ko-KR" dirty="0"/>
              <a:t>60%</a:t>
            </a:r>
            <a:r>
              <a:rPr lang="ko-KR" altLang="en-US" dirty="0"/>
              <a:t>가 추가 수입원을 찾고 있어요</a:t>
            </a:r>
            <a:r>
              <a:rPr lang="en-US" altLang="ko-KR" dirty="0"/>
              <a:t>. </a:t>
            </a:r>
            <a:r>
              <a:rPr lang="ko-KR" altLang="en-US" dirty="0"/>
              <a:t>특히 번성하는 소비자</a:t>
            </a:r>
            <a:r>
              <a:rPr lang="en-US" altLang="ko-KR" dirty="0"/>
              <a:t>(Thrivers)</a:t>
            </a:r>
            <a:r>
              <a:rPr lang="ko-KR" altLang="en-US" dirty="0"/>
              <a:t>일 수록 그런 성향은 강하죠</a:t>
            </a:r>
            <a:r>
              <a:rPr lang="en-US" altLang="ko-KR" dirty="0"/>
              <a:t>. </a:t>
            </a:r>
            <a:r>
              <a:rPr lang="ko-KR" altLang="en-US" dirty="0"/>
              <a:t>이 표 보시면 </a:t>
            </a:r>
            <a:r>
              <a:rPr lang="en-US" altLang="ko-KR" dirty="0"/>
              <a:t>‘</a:t>
            </a:r>
            <a:r>
              <a:rPr lang="ko-KR" altLang="en-US" dirty="0"/>
              <a:t>상속</a:t>
            </a:r>
            <a:r>
              <a:rPr lang="en-US" altLang="ko-KR" dirty="0"/>
              <a:t>＇</a:t>
            </a:r>
            <a:r>
              <a:rPr lang="ko-KR" altLang="en-US" dirty="0"/>
              <a:t>에 대한 언급이 나옵니다</a:t>
            </a:r>
            <a:r>
              <a:rPr lang="en-US" altLang="ko-KR" dirty="0"/>
              <a:t>. </a:t>
            </a:r>
            <a:r>
              <a:rPr lang="ko-KR" altLang="en-US" dirty="0"/>
              <a:t>아이러니하게도</a:t>
            </a:r>
            <a:r>
              <a:rPr lang="en-US" altLang="ko-KR" dirty="0"/>
              <a:t>, </a:t>
            </a:r>
            <a:r>
              <a:rPr lang="ko-KR" altLang="en-US" dirty="0"/>
              <a:t>가장 상속을 많이 받을 계층이 더 추가적 수입원을 찾고 부채를 늘리더라도 생활 수준을 유지할 것이라 답하는 걸 볼 수 있어요</a:t>
            </a:r>
            <a:r>
              <a:rPr lang="en-US" altLang="ko-KR" dirty="0"/>
              <a:t>. </a:t>
            </a:r>
            <a:r>
              <a:rPr lang="ko-KR" altLang="en-US" dirty="0"/>
              <a:t>이 </a:t>
            </a:r>
            <a:r>
              <a:rPr lang="ko-KR" altLang="en-US" dirty="0" err="1"/>
              <a:t>서베이와</a:t>
            </a:r>
            <a:r>
              <a:rPr lang="ko-KR" altLang="en-US" dirty="0"/>
              <a:t> 부의 불균형 보고서를 맞대어 놓고 보면</a:t>
            </a:r>
            <a:r>
              <a:rPr lang="en-US" altLang="ko-KR" dirty="0"/>
              <a:t>, </a:t>
            </a:r>
            <a:r>
              <a:rPr lang="ko-KR" altLang="en-US" dirty="0"/>
              <a:t>소비자의 심리는 이중적이고 복잡하죠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69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모두가 절약을 외치고 있지만</a:t>
            </a:r>
            <a:r>
              <a:rPr lang="en-US" altLang="ko-KR" dirty="0"/>
              <a:t>, </a:t>
            </a:r>
            <a:r>
              <a:rPr lang="ko-KR" altLang="en-US" dirty="0"/>
              <a:t>절약하는 방식이 달라지고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1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NIQ </a:t>
            </a:r>
            <a:r>
              <a:rPr lang="ko-KR" altLang="en-US" dirty="0" err="1"/>
              <a:t>서베이에는</a:t>
            </a:r>
            <a:r>
              <a:rPr lang="ko-KR" altLang="en-US" dirty="0"/>
              <a:t> 소비자가 그로서리 쇼핑을 할 때 어떤 방식으로 절약하는가를 조사한 표가 있어요</a:t>
            </a:r>
            <a:r>
              <a:rPr lang="en-US" altLang="ko-KR" dirty="0"/>
              <a:t>. </a:t>
            </a:r>
            <a:r>
              <a:rPr lang="ko-KR" altLang="en-US" dirty="0"/>
              <a:t>작년에 비해 </a:t>
            </a:r>
            <a:r>
              <a:rPr lang="en-US" altLang="ko-KR" dirty="0"/>
              <a:t>‘</a:t>
            </a:r>
            <a:r>
              <a:rPr lang="ko-KR" altLang="en-US" dirty="0"/>
              <a:t>더 저렴한 제품</a:t>
            </a:r>
            <a:r>
              <a:rPr lang="en-US" altLang="ko-KR" dirty="0"/>
              <a:t>＇</a:t>
            </a:r>
            <a:r>
              <a:rPr lang="ko-KR" altLang="en-US" dirty="0"/>
              <a:t>이나 </a:t>
            </a:r>
            <a:r>
              <a:rPr lang="en-US" altLang="ko-KR" dirty="0"/>
              <a:t>‘</a:t>
            </a:r>
            <a:r>
              <a:rPr lang="ko-KR" altLang="en-US" dirty="0"/>
              <a:t>할인 중인 브랜드</a:t>
            </a:r>
            <a:r>
              <a:rPr lang="en-US" altLang="ko-KR" dirty="0"/>
              <a:t>＇</a:t>
            </a:r>
            <a:r>
              <a:rPr lang="ko-KR" altLang="en-US" dirty="0"/>
              <a:t>를 구매하겠다고 답하는 비중은 줄어들고 있는 반면</a:t>
            </a:r>
            <a:r>
              <a:rPr lang="en-US" altLang="ko-KR" dirty="0"/>
              <a:t>, </a:t>
            </a:r>
            <a:r>
              <a:rPr lang="ko-KR" altLang="en-US" dirty="0"/>
              <a:t>나에게 중요한 속성을 비교하고 선택하며 대용량 제품을 구매하겠단 성향은 늘고 있어요</a:t>
            </a:r>
            <a:r>
              <a:rPr lang="en-US" altLang="ko-KR" dirty="0"/>
              <a:t>. </a:t>
            </a:r>
            <a:r>
              <a:rPr lang="ko-KR" altLang="en-US" dirty="0"/>
              <a:t>이제 퀄리티를 양보하는 절약은 줄어들고 있어요</a:t>
            </a:r>
            <a:r>
              <a:rPr lang="en-US" altLang="ko-KR" dirty="0"/>
              <a:t>. </a:t>
            </a:r>
            <a:r>
              <a:rPr lang="ko-KR" altLang="en-US" dirty="0"/>
              <a:t>나에게 맞는 것</a:t>
            </a:r>
            <a:r>
              <a:rPr lang="en-US" altLang="ko-KR" dirty="0"/>
              <a:t>, </a:t>
            </a:r>
            <a:r>
              <a:rPr lang="ko-KR" altLang="en-US" dirty="0"/>
              <a:t>대용량 모두 퀄리티를 양보하지 않는 절약이에요</a:t>
            </a:r>
            <a:r>
              <a:rPr lang="en-US" altLang="ko-KR" dirty="0"/>
              <a:t>. </a:t>
            </a:r>
            <a:r>
              <a:rPr lang="ko-KR" altLang="en-US" dirty="0"/>
              <a:t>가성비 소비를 하는 와중에서도 가치소비가 함께 늘고 있는 거죠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42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B0A14-D330-7432-3691-5DA4F273C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8A4F0A-6D31-926C-E82F-3BB097A17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6E080A-4851-1560-5A88-357786A0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04B8E-3DFB-9CBA-FEF5-7AB666CC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280A06-0321-A300-6FF5-5EE42C8A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23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59C4F-6B13-1D9B-DB9C-D12F1A36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C83DCA-74F0-D401-42D2-73558DF6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DE8A9D-4E68-D518-BD5D-4FA10848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62A965-C885-461C-2A9C-514B3E2E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B8D4F9-708E-6F03-CF6E-72DC63FF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0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6B8D3A-F9F6-17ED-FDFC-66123F68D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793B49-05A5-8A04-2480-C98EBFF3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048B4-395D-F716-3D2C-913518F6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4A8AB5-7ACF-5090-DB74-F8E1E75A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9F0D9B-DAB7-F771-8209-CF889DE4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8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B35AE-AAF1-478C-7166-AC1FB81D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39992C-B80D-E300-B22D-E1733F13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D425EB-4ABB-9AAD-2941-C394B526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952428-4C42-35D5-413B-EDA19637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72E9E-476B-4E95-90B6-729D129E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92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5EBE34-039E-354B-89DE-7445409E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1DFAA-7200-CE06-DAE0-ACBA9F77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08ACB1-2FC7-C9D9-0453-748ACA4A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59E81B-2B29-F18E-4DEF-392EFCB8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8B790A-96E9-7DE1-2307-2E00156A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2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3EEED7-DDA3-DF14-690F-B27305A3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CF2EEF-9F1D-E388-EC84-65EEFDD98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8A464-0D9F-5568-77A1-F3375CD3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188462-5A7B-FDB9-CD8F-B5E3D2E1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517340-4D3A-3E12-DE71-05139EE1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664942-8F6F-4544-8404-870B1300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6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5EE941-761B-5351-483F-86AF3D94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C984C2-5D3E-23C8-B997-DECF7CBC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08E383-167B-1477-D1F4-FD8944AB0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AEE29A-7E1C-D90D-AC07-82E58696F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15AE93-856E-B876-7A9F-4BD4A2899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D3DF19-FFD7-DE1B-8753-66558ACB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7EAF9B-6FD7-1450-FBD9-64AD740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845EBA-F10A-85D1-0CAC-2252266C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6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E316A-A525-6B7B-C903-A7B399C3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E18E84-2C92-FA2F-A8DC-7EBBF77A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C5EFF8-F9F6-C9F4-482F-E6F92C46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9F53A-CEC8-BF53-0BDE-08FA972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0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A0C252B-B92E-AFF9-1CDD-DCD5A835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5F39ED-75F6-E34F-58CE-A62EDBE2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7A8D9E-672D-35DD-6553-36748F95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D4793F-8C79-14A0-9F19-A5C8D473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7D7437-A659-C93A-928F-B7EDB89C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6DDBAD-52D6-54F0-C738-556DB8596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C0F73C-9C27-51B9-8A98-43BDDF66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BF3500-DBA8-AB32-E655-A7D42689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DB2176-A4DF-6DC9-DDB8-B536FF90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3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6EBE-2C74-3E25-481D-D882E9E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8E0E50-1085-559C-CB27-001F44D27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01057E-D96B-7999-4F57-DCD8946E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0E83CB-9B33-61AD-E200-53C34455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DA5623-F7E9-5B59-3419-3BBFC69B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1AF665-011B-B395-66D8-CD11EB1C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6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256DE8-F79E-040D-4831-EC347414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3D537C-FFB4-FEE9-DF51-29E8E7A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ED2B1-05EE-B3FD-637C-6FC57777F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AC467-BE17-4B01-9FA2-6FD8F7684D07}" type="datetimeFigureOut">
              <a:rPr lang="ko-KR" altLang="en-US" smtClean="0"/>
              <a:t>2025-10-25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3947D8-6602-AB77-78FF-EBB08C2D1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E3C8CA-4FB9-A36D-AF51-57580016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1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ulli.com/press-releases/cerulli-anticipates-124-trillion-in-wealth-will-transfer-through-204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ailytrend.co.kr/%eb%b3%b4%ea%b3%a0%ec%84%9c-%ec%86%8c%eb%b9%84%ec%9e%90%ec%9d%98-%ec%8b%9c%ed%81%b0%eb%91%a5-%eb%b7%b0%ed%8b%b0-%ec%9d%b8%ed%94%8c%eb%a3%a8%ec%96%b8%ec%84%9c-%eb%a7%88%ec%bc%80%ed%8c%85-%ed%94%bc/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publications/chief-economists-outlook-september-20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ailytrend.co.kr/2025-%ed%8a%b8%eb%a0%8c%eb%93%9c-%eb%8b%ac%eb%9d%bc%ec%a7%84-%eb%b6%80%e5%af%8c%ec%9d%98-%ec%a7%80%eb%8f%84%ea%b0%80-%eb%82%b4%eb%85%84%ec%9d%98-%ec%86%8c%eb%b9%84-%ed%8c%a8%ed%84%b4%ec%9d%84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ielseniq.com/global/en/insights/report/2025/consumer-outlook-guide-to-2026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6EC67-B5ED-A230-B169-568ADB9D2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92E529-DD71-B0B7-5D7F-BBE176A90582}"/>
              </a:ext>
            </a:extLst>
          </p:cNvPr>
          <p:cNvSpPr txBox="1"/>
          <p:nvPr/>
        </p:nvSpPr>
        <p:spPr>
          <a:xfrm>
            <a:off x="1" y="1765012"/>
            <a:ext cx="12192000" cy="317009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6881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6A6DE-6835-2B2B-705B-D38BD397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8871B1-41C1-F3A6-7C8E-2D6272398947}"/>
              </a:ext>
            </a:extLst>
          </p:cNvPr>
          <p:cNvSpPr txBox="1"/>
          <p:nvPr/>
        </p:nvSpPr>
        <p:spPr>
          <a:xfrm>
            <a:off x="947057" y="1777424"/>
            <a:ext cx="11244944" cy="769441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4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경기</a:t>
            </a:r>
            <a:r>
              <a:rPr lang="en-US" altLang="ko-KR" sz="4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-</a:t>
            </a:r>
            <a:r>
              <a:rPr lang="ko-KR" altLang="en-US" sz="4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소비의 불일치의 주요 변수</a:t>
            </a:r>
            <a:endParaRPr lang="en-US" altLang="ko-KR" sz="4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8D78FD6-47AE-FF59-631C-09FF1AFEE9AF}"/>
              </a:ext>
            </a:extLst>
          </p:cNvPr>
          <p:cNvGrpSpPr/>
          <p:nvPr/>
        </p:nvGrpSpPr>
        <p:grpSpPr>
          <a:xfrm>
            <a:off x="2496481" y="2892799"/>
            <a:ext cx="7384894" cy="1625654"/>
            <a:chOff x="2496481" y="3883400"/>
            <a:chExt cx="7384894" cy="16256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319595-72BB-620C-7819-285A30603FED}"/>
                </a:ext>
              </a:extLst>
            </p:cNvPr>
            <p:cNvSpPr txBox="1"/>
            <p:nvPr/>
          </p:nvSpPr>
          <p:spPr>
            <a:xfrm>
              <a:off x="2496481" y="4678057"/>
              <a:ext cx="7384894" cy="830997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지난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분기 민간소비와 정부소비가 일제히 증가했다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. 2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분기 성장률이 예상보다 높은 수준을 달성하면서 올해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1%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대 성장률이 가능할 것이란 기대도 커지고 있다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. (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한국 경제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2025.7.24)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4594E9-271D-5C0F-9453-B376FACB41B5}"/>
                </a:ext>
              </a:extLst>
            </p:cNvPr>
            <p:cNvSpPr txBox="1"/>
            <p:nvPr/>
          </p:nvSpPr>
          <p:spPr>
            <a:xfrm>
              <a:off x="2496481" y="3883400"/>
              <a:ext cx="7384894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2025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년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2/4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분기 가구당 월평균 소득은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506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만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천원으로 전년 동기비 실질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0% 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증가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, 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전분기 대비 약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5.35% 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감소했다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. (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통계청 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</a:t>
              </a: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분기 가계 동향 조사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)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0431873-FDEA-634E-ECD7-A0F554A37C30}"/>
              </a:ext>
            </a:extLst>
          </p:cNvPr>
          <p:cNvGrpSpPr/>
          <p:nvPr/>
        </p:nvGrpSpPr>
        <p:grpSpPr>
          <a:xfrm>
            <a:off x="9176655" y="3857898"/>
            <a:ext cx="2612573" cy="2612572"/>
            <a:chOff x="8369118" y="2234089"/>
            <a:chExt cx="2917373" cy="2917372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A6042A0-52F7-BB6C-3A15-785912627F4F}"/>
                </a:ext>
              </a:extLst>
            </p:cNvPr>
            <p:cNvSpPr/>
            <p:nvPr/>
          </p:nvSpPr>
          <p:spPr>
            <a:xfrm>
              <a:off x="8369119" y="2234089"/>
              <a:ext cx="2917372" cy="2917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1D470-E817-209E-431B-83821545FAFA}"/>
                </a:ext>
              </a:extLst>
            </p:cNvPr>
            <p:cNvSpPr txBox="1"/>
            <p:nvPr/>
          </p:nvSpPr>
          <p:spPr>
            <a:xfrm>
              <a:off x="8369118" y="3162036"/>
              <a:ext cx="2917372" cy="1134157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6000">
                  <a:latin typeface="Noto Sans KR Black" panose="020B0200000000000000" pitchFamily="50" charset="-127"/>
                  <a:ea typeface="Noto Sans KR Black" panose="020B0200000000000000" pitchFamily="50" charset="-127"/>
                </a:rPr>
                <a:t>상속</a:t>
              </a:r>
              <a:endParaRPr lang="en-US" altLang="ko-KR" sz="6000" dirty="0"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F68C8-5FFB-7752-78CD-C37A8687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207129D6-B12F-E6D5-B155-2FC2236DA2FE}"/>
              </a:ext>
            </a:extLst>
          </p:cNvPr>
          <p:cNvGrpSpPr/>
          <p:nvPr/>
        </p:nvGrpSpPr>
        <p:grpSpPr>
          <a:xfrm>
            <a:off x="0" y="2755685"/>
            <a:ext cx="12192000" cy="1501970"/>
            <a:chOff x="0" y="2755685"/>
            <a:chExt cx="12192000" cy="150197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D1239D-D40E-D474-B55E-9FBE7C1AF674}"/>
                </a:ext>
              </a:extLst>
            </p:cNvPr>
            <p:cNvSpPr txBox="1"/>
            <p:nvPr/>
          </p:nvSpPr>
          <p:spPr>
            <a:xfrm>
              <a:off x="1748885" y="3187125"/>
              <a:ext cx="5163014" cy="707886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000" dirty="0" err="1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  <a:t>부머세대</a:t>
              </a:r>
              <a:b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</a:br>
              <a:r>
                <a:rPr lang="ko-KR" altLang="en-US" sz="2000" dirty="0" err="1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  <a:t>사일런트세대</a:t>
              </a:r>
              <a:endPara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C6D29-D7D3-ACF0-55B8-F42CB3EB5A46}"/>
                </a:ext>
              </a:extLst>
            </p:cNvPr>
            <p:cNvSpPr txBox="1"/>
            <p:nvPr/>
          </p:nvSpPr>
          <p:spPr>
            <a:xfrm>
              <a:off x="5259660" y="3187125"/>
              <a:ext cx="5163014" cy="707886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ko-KR" altLang="en-US" sz="2000" dirty="0" err="1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  <a:t>밀레니얼세대</a:t>
              </a:r>
              <a:endPara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endParaRPr>
            </a:p>
            <a:p>
              <a:pPr algn="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  <a:t>X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Bebas" panose="020B0606020202050201" pitchFamily="34" charset="0"/>
                  <a:ea typeface="Noto Sans KR Thin" panose="020B0200000000000000" pitchFamily="50" charset="-127"/>
                </a:rPr>
                <a:t>세대</a:t>
              </a:r>
              <a:endPara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090DAE-1C06-D9F6-A253-DB5399E6A7AD}"/>
                </a:ext>
              </a:extLst>
            </p:cNvPr>
            <p:cNvSpPr txBox="1"/>
            <p:nvPr/>
          </p:nvSpPr>
          <p:spPr>
            <a:xfrm>
              <a:off x="0" y="2755685"/>
              <a:ext cx="12192000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124 trillion USD (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미국 기준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)</a:t>
              </a:r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5C0F3CFE-81DC-4060-9FBD-5B3C3CAF6F7A}"/>
                </a:ext>
              </a:extLst>
            </p:cNvPr>
            <p:cNvSpPr/>
            <p:nvPr/>
          </p:nvSpPr>
          <p:spPr>
            <a:xfrm>
              <a:off x="3612994" y="3155795"/>
              <a:ext cx="5047789" cy="65792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BDC5-0F88-16B4-811F-B1C61D5B9B93}"/>
                </a:ext>
              </a:extLst>
            </p:cNvPr>
            <p:cNvSpPr txBox="1"/>
            <p:nvPr/>
          </p:nvSpPr>
          <p:spPr>
            <a:xfrm>
              <a:off x="2261840" y="3842936"/>
              <a:ext cx="3304478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2020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80E3C5-E2EE-6CB0-A106-3C3E53E1211B}"/>
                </a:ext>
              </a:extLst>
            </p:cNvPr>
            <p:cNvSpPr txBox="1"/>
            <p:nvPr/>
          </p:nvSpPr>
          <p:spPr>
            <a:xfrm>
              <a:off x="6188928" y="3857545"/>
              <a:ext cx="3304478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2048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FE56AF-9A52-C386-91D2-6BBCE2D6ADF9}"/>
              </a:ext>
            </a:extLst>
          </p:cNvPr>
          <p:cNvSpPr txBox="1"/>
          <p:nvPr/>
        </p:nvSpPr>
        <p:spPr>
          <a:xfrm>
            <a:off x="0" y="119170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5400" b="0" i="0" dirty="0" err="1">
                <a:solidFill>
                  <a:schemeClr val="bg1"/>
                </a:solidFill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  <a:hlinkClick r:id="rId3"/>
              </a:rPr>
              <a:t>대상속</a:t>
            </a:r>
            <a:r>
              <a:rPr lang="ko-KR" altLang="en-US" sz="5400" b="0" i="0" dirty="0">
                <a:solidFill>
                  <a:schemeClr val="bg1"/>
                </a:solidFill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  <a:hlinkClick r:id="rId3"/>
              </a:rPr>
              <a:t> 시대 </a:t>
            </a:r>
            <a:r>
              <a:rPr lang="en-US" altLang="ko-KR" sz="4000" b="0" i="0" dirty="0">
                <a:solidFill>
                  <a:schemeClr val="bg1"/>
                </a:solidFill>
                <a:effectLst/>
                <a:latin typeface="Bebas" panose="020B0606020202050201" pitchFamily="34" charset="0"/>
                <a:hlinkClick r:id="rId3"/>
              </a:rPr>
              <a:t>Great Wealth Transfer</a:t>
            </a:r>
            <a:endParaRPr lang="en-US" altLang="ko-KR" sz="4000" b="0" i="0" dirty="0">
              <a:solidFill>
                <a:schemeClr val="bg1"/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44AD0-446D-33A7-9BB6-8F26F1C90CDB}"/>
              </a:ext>
            </a:extLst>
          </p:cNvPr>
          <p:cNvSpPr txBox="1"/>
          <p:nvPr/>
        </p:nvSpPr>
        <p:spPr>
          <a:xfrm>
            <a:off x="2496481" y="4678057"/>
            <a:ext cx="7384894" cy="132343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베이비붐 세대의 은퇴와 함께 역사상 최대 규모의 세대 간 자산 이전이 본격화되고 있습니다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국내에서는 향후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15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년간 약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800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조 원의 자산이 고령층에서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30~40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대로 이전될 것으로 예상됩니다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이는 코스피 시가총액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약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2,000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조 원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의 약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40%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에 해당합니다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</a:t>
            </a:r>
          </a:p>
          <a:p>
            <a:pPr>
              <a:defRPr/>
            </a:pPr>
            <a:endParaRPr lang="en-US" altLang="ko-KR" sz="16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매일신문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2025.6.15</a:t>
            </a:r>
          </a:p>
        </p:txBody>
      </p:sp>
    </p:spTree>
    <p:extLst>
      <p:ext uri="{BB962C8B-B14F-4D97-AF65-F5344CB8AC3E}">
        <p14:creationId xmlns:p14="http://schemas.microsoft.com/office/powerpoint/2010/main" val="23200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98410-DFD5-8987-98FD-2F33496C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38C45DE-BA1F-BCF4-35E6-442B800F95F1}"/>
              </a:ext>
            </a:extLst>
          </p:cNvPr>
          <p:cNvSpPr txBox="1"/>
          <p:nvPr/>
        </p:nvSpPr>
        <p:spPr>
          <a:xfrm>
            <a:off x="401443" y="1241938"/>
            <a:ext cx="7393259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상속에 대한 기대감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37DDCBC-7285-E132-FF10-66F354FA6473}"/>
              </a:ext>
            </a:extLst>
          </p:cNvPr>
          <p:cNvGrpSpPr/>
          <p:nvPr/>
        </p:nvGrpSpPr>
        <p:grpSpPr>
          <a:xfrm>
            <a:off x="401443" y="2720031"/>
            <a:ext cx="7393259" cy="752402"/>
            <a:chOff x="401443" y="2720031"/>
            <a:chExt cx="7393259" cy="7524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C43256-A155-31C1-37DE-84EE70466740}"/>
                </a:ext>
              </a:extLst>
            </p:cNvPr>
            <p:cNvSpPr txBox="1"/>
            <p:nvPr/>
          </p:nvSpPr>
          <p:spPr>
            <a:xfrm>
              <a:off x="401443" y="3072323"/>
              <a:ext cx="7393259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‘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살아생전 더 많은 재산을 상속받을 가능성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’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D6C6D4-4086-F41E-C0F5-43999B0BD2E4}"/>
                </a:ext>
              </a:extLst>
            </p:cNvPr>
            <p:cNvSpPr txBox="1"/>
            <p:nvPr/>
          </p:nvSpPr>
          <p:spPr>
            <a:xfrm>
              <a:off x="401443" y="2720031"/>
              <a:ext cx="5694557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출처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: Northwestern Mutual 2024 Planning &amp; Progress Study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4E9CD31-312C-0941-29B2-56B0ED46C5DD}"/>
              </a:ext>
            </a:extLst>
          </p:cNvPr>
          <p:cNvSpPr txBox="1"/>
          <p:nvPr/>
        </p:nvSpPr>
        <p:spPr>
          <a:xfrm>
            <a:off x="482258" y="3556840"/>
            <a:ext cx="3229771" cy="156966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베이비붐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45%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X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44%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밀레니얼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53%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Z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74% 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EBC46E-796E-930A-5D87-373E727ABEBF}"/>
              </a:ext>
            </a:extLst>
          </p:cNvPr>
          <p:cNvCxnSpPr/>
          <p:nvPr/>
        </p:nvCxnSpPr>
        <p:spPr>
          <a:xfrm>
            <a:off x="6096000" y="2720031"/>
            <a:ext cx="0" cy="2960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8D6AAFBA-2F24-B71D-F671-C54C2ACF6450}"/>
              </a:ext>
            </a:extLst>
          </p:cNvPr>
          <p:cNvGrpSpPr/>
          <p:nvPr/>
        </p:nvGrpSpPr>
        <p:grpSpPr>
          <a:xfrm>
            <a:off x="6497443" y="2720031"/>
            <a:ext cx="7393259" cy="752402"/>
            <a:chOff x="401443" y="2720031"/>
            <a:chExt cx="7393259" cy="7524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5D0DB2-6152-4F58-207A-626D69395525}"/>
                </a:ext>
              </a:extLst>
            </p:cNvPr>
            <p:cNvSpPr txBox="1"/>
            <p:nvPr/>
          </p:nvSpPr>
          <p:spPr>
            <a:xfrm>
              <a:off x="401443" y="3072323"/>
              <a:ext cx="7393259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‘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곧 많은 재산을 상속받을 확신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’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3C30A-8B84-A6E7-7BC2-A3CA2CE8A9C8}"/>
                </a:ext>
              </a:extLst>
            </p:cNvPr>
            <p:cNvSpPr txBox="1"/>
            <p:nvPr/>
          </p:nvSpPr>
          <p:spPr>
            <a:xfrm>
              <a:off x="401443" y="2720031"/>
              <a:ext cx="7118196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출처</a:t>
              </a: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: Northwestern Mutual 2024 Planning &amp; Progress Study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F18D1F-A650-978B-2718-784F90975FAD}"/>
              </a:ext>
            </a:extLst>
          </p:cNvPr>
          <p:cNvSpPr txBox="1"/>
          <p:nvPr/>
        </p:nvSpPr>
        <p:spPr>
          <a:xfrm>
            <a:off x="6578258" y="3556840"/>
            <a:ext cx="3229771" cy="156966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베이비붐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X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밀레니얼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28%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Z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36% </a:t>
            </a:r>
          </a:p>
        </p:txBody>
      </p:sp>
    </p:spTree>
    <p:extLst>
      <p:ext uri="{BB962C8B-B14F-4D97-AF65-F5344CB8AC3E}">
        <p14:creationId xmlns:p14="http://schemas.microsoft.com/office/powerpoint/2010/main" val="37141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660EAA-65B8-3AE0-5502-B8C3D7C1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47A7EEE-2748-5EFC-3BAD-9A3CF05E7F4A}"/>
              </a:ext>
            </a:extLst>
          </p:cNvPr>
          <p:cNvSpPr txBox="1"/>
          <p:nvPr/>
        </p:nvSpPr>
        <p:spPr>
          <a:xfrm>
            <a:off x="1461972" y="1208379"/>
            <a:ext cx="9268056" cy="187743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베이비붐 세대의 자녀들이 상속받을 재산에 대해 과도한 기대를 갖는 한 가지 이유는 사람들이 부동산 웹사이트에서 부모 집의 가치를 보고 이를 자산으로 여기기 때문이라고 말했습니다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그들은 노인들이 이전보다 더 많은 주택담보대출을 안고 은퇴 생활을 시작한다는 사실을 모릅니다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r>
              <a:rPr lang="en-US" altLang="ko-KR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CFA Institute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5827C56-40D6-BE4D-5A32-361AA7A93310}"/>
              </a:ext>
            </a:extLst>
          </p:cNvPr>
          <p:cNvCxnSpPr>
            <a:cxnSpLocks/>
          </p:cNvCxnSpPr>
          <p:nvPr/>
        </p:nvCxnSpPr>
        <p:spPr>
          <a:xfrm>
            <a:off x="4362811" y="1539745"/>
            <a:ext cx="350323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F0CDA3-593A-42CC-DB04-E08455BF9D4C}"/>
              </a:ext>
            </a:extLst>
          </p:cNvPr>
          <p:cNvSpPr txBox="1"/>
          <p:nvPr/>
        </p:nvSpPr>
        <p:spPr>
          <a:xfrm>
            <a:off x="1461972" y="3429000"/>
            <a:ext cx="9268056" cy="2523768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전반적으로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부모에게서 무엇을 받을지 미리 알고 있으면 평소보다 삶의 스트레스를 덜 느낀다는 결과가 나왔습니다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10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 중 거의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명이 저축에 대한 압박감을 덜 느끼며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9%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의 사람들은 이전보다 더 만족스러운 삶을 살고 있다고 말합니다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12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 중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명은 지금 돈을 벌어야 한다는 압박감을 덜 느낍니다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이는 지출에도 영향을 미치는데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Z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세대와 </a:t>
            </a:r>
            <a:r>
              <a:rPr lang="ko-KR" altLang="en-US" sz="20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밀레니얼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세대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10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 중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명은 상속이 있기 때문에 평소보다 더 많은 빚을 지고 있다고 답했습니다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</a:t>
            </a:r>
          </a:p>
          <a:p>
            <a:pPr>
              <a:defRPr/>
            </a:pPr>
            <a:endParaRPr lang="en-US" altLang="ko-KR" sz="2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r>
              <a:rPr lang="en-US" altLang="ko-KR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Choice Mutual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D694CFF-5000-8138-EBA6-EBF7AA31995A}"/>
              </a:ext>
            </a:extLst>
          </p:cNvPr>
          <p:cNvCxnSpPr>
            <a:cxnSpLocks/>
          </p:cNvCxnSpPr>
          <p:nvPr/>
        </p:nvCxnSpPr>
        <p:spPr>
          <a:xfrm>
            <a:off x="2564738" y="5017399"/>
            <a:ext cx="729535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1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9E473-CDD8-8F5F-208A-7BAE78C9C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31B0A7D8-86BE-228C-7CE3-D4D83F7D4CBC}"/>
              </a:ext>
            </a:extLst>
          </p:cNvPr>
          <p:cNvGrpSpPr/>
          <p:nvPr/>
        </p:nvGrpSpPr>
        <p:grpSpPr>
          <a:xfrm>
            <a:off x="3995060" y="1487049"/>
            <a:ext cx="3984170" cy="1857594"/>
            <a:chOff x="3294279" y="249588"/>
            <a:chExt cx="5603446" cy="2612573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90188F9-5E09-B969-FCD3-C35CDFF5F587}"/>
                </a:ext>
              </a:extLst>
            </p:cNvPr>
            <p:cNvGrpSpPr/>
            <p:nvPr/>
          </p:nvGrpSpPr>
          <p:grpSpPr>
            <a:xfrm>
              <a:off x="3294279" y="249589"/>
              <a:ext cx="2612572" cy="2612572"/>
              <a:chOff x="8369118" y="2234089"/>
              <a:chExt cx="2917372" cy="2917372"/>
            </a:xfrm>
          </p:grpSpPr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C2BB4D97-C6A8-A9F2-C7BF-8C75F90FA0FF}"/>
                  </a:ext>
                </a:extLst>
              </p:cNvPr>
              <p:cNvSpPr/>
              <p:nvPr/>
            </p:nvSpPr>
            <p:spPr>
              <a:xfrm>
                <a:off x="8369118" y="2234089"/>
                <a:ext cx="2917372" cy="29173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15252F-FD66-7427-873E-0A2C9D1F4041}"/>
                  </a:ext>
                </a:extLst>
              </p:cNvPr>
              <p:cNvSpPr txBox="1"/>
              <p:nvPr/>
            </p:nvSpPr>
            <p:spPr>
              <a:xfrm>
                <a:off x="8369118" y="3184943"/>
                <a:ext cx="2917372" cy="918396"/>
              </a:xfrm>
              <a:prstGeom prst="rect">
                <a:avLst/>
              </a:prstGeom>
              <a:noFill/>
              <a:effectLst>
                <a:glow rad="101600">
                  <a:schemeClr val="tx1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3200" dirty="0">
                    <a:effectLst/>
                    <a:latin typeface="Noto Sans KR Black" panose="020B0200000000000000" pitchFamily="50" charset="-127"/>
                    <a:ea typeface="Noto Sans KR Black" panose="020B0200000000000000" pitchFamily="50" charset="-127"/>
                  </a:rPr>
                  <a:t>가성비</a:t>
                </a:r>
                <a:endParaRPr lang="en-US" altLang="ko-KR" sz="3200" dirty="0">
                  <a:effectLst/>
                  <a:latin typeface="Noto Sans KR Black" panose="020B0200000000000000" pitchFamily="50" charset="-127"/>
                  <a:ea typeface="Noto Sans KR Black" panose="020B0200000000000000" pitchFamily="50" charset="-127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7F217D2-A5E1-DAA8-CB2E-C400B4109B5D}"/>
                </a:ext>
              </a:extLst>
            </p:cNvPr>
            <p:cNvGrpSpPr/>
            <p:nvPr/>
          </p:nvGrpSpPr>
          <p:grpSpPr>
            <a:xfrm>
              <a:off x="6285150" y="249588"/>
              <a:ext cx="2612575" cy="2612572"/>
              <a:chOff x="8369116" y="2234089"/>
              <a:chExt cx="2917375" cy="2917372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9659D2E-83B1-90BA-E42A-C425B76A8BFA}"/>
                  </a:ext>
                </a:extLst>
              </p:cNvPr>
              <p:cNvSpPr/>
              <p:nvPr/>
            </p:nvSpPr>
            <p:spPr>
              <a:xfrm>
                <a:off x="8369119" y="2234089"/>
                <a:ext cx="2917372" cy="29173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151907-BD89-87F8-1357-843AF7A34FFB}"/>
                  </a:ext>
                </a:extLst>
              </p:cNvPr>
              <p:cNvSpPr txBox="1"/>
              <p:nvPr/>
            </p:nvSpPr>
            <p:spPr>
              <a:xfrm>
                <a:off x="8369116" y="2846882"/>
                <a:ext cx="2917370" cy="1691784"/>
              </a:xfrm>
              <a:prstGeom prst="rect">
                <a:avLst/>
              </a:prstGeom>
              <a:noFill/>
              <a:effectLst>
                <a:glow rad="101600">
                  <a:schemeClr val="tx1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3200" dirty="0">
                    <a:latin typeface="Noto Sans KR Black" panose="020B0200000000000000" pitchFamily="50" charset="-127"/>
                    <a:ea typeface="Noto Sans KR Black" panose="020B0200000000000000" pitchFamily="50" charset="-127"/>
                  </a:rPr>
                  <a:t>가치</a:t>
                </a:r>
                <a:br>
                  <a:rPr lang="en-US" altLang="ko-KR" sz="3200" dirty="0">
                    <a:latin typeface="Noto Sans KR Black" panose="020B0200000000000000" pitchFamily="50" charset="-127"/>
                    <a:ea typeface="Noto Sans KR Black" panose="020B0200000000000000" pitchFamily="50" charset="-127"/>
                  </a:rPr>
                </a:br>
                <a:r>
                  <a:rPr lang="ko-KR" altLang="en-US" sz="3200" dirty="0">
                    <a:latin typeface="Noto Sans KR Black" panose="020B0200000000000000" pitchFamily="50" charset="-127"/>
                    <a:ea typeface="Noto Sans KR Black" panose="020B0200000000000000" pitchFamily="50" charset="-127"/>
                  </a:rPr>
                  <a:t>소비</a:t>
                </a:r>
                <a:endParaRPr lang="en-US" altLang="ko-KR" sz="3200" dirty="0">
                  <a:effectLst/>
                  <a:latin typeface="Noto Sans KR Black" panose="020B0200000000000000" pitchFamily="50" charset="-127"/>
                  <a:ea typeface="Noto Sans KR Black" panose="020B0200000000000000" pitchFamily="50" charset="-127"/>
                </a:endParaRPr>
              </a:p>
            </p:txBody>
          </p:sp>
        </p:grpSp>
      </p:grp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99B414C3-EB38-F42A-CB11-D5FA01BE45AC}"/>
              </a:ext>
            </a:extLst>
          </p:cNvPr>
          <p:cNvSpPr/>
          <p:nvPr/>
        </p:nvSpPr>
        <p:spPr>
          <a:xfrm>
            <a:off x="8164285" y="2142563"/>
            <a:ext cx="631372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C8CD0-82D9-6FEC-3364-0738B57007FA}"/>
              </a:ext>
            </a:extLst>
          </p:cNvPr>
          <p:cNvSpPr txBox="1"/>
          <p:nvPr/>
        </p:nvSpPr>
        <p:spPr>
          <a:xfrm>
            <a:off x="8359953" y="2032071"/>
            <a:ext cx="38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4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심리적 </a:t>
            </a:r>
            <a:r>
              <a:rPr lang="en-US" altLang="ko-KR" sz="4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ROI</a:t>
            </a:r>
            <a:endParaRPr lang="en-US" altLang="ko-KR" sz="4400" b="0" i="0" dirty="0">
              <a:solidFill>
                <a:schemeClr val="bg1"/>
              </a:solidFill>
              <a:effectLst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EE30C-0F90-E914-D379-DADA3E85B995}"/>
              </a:ext>
            </a:extLst>
          </p:cNvPr>
          <p:cNvSpPr txBox="1"/>
          <p:nvPr/>
        </p:nvSpPr>
        <p:spPr>
          <a:xfrm>
            <a:off x="0" y="35769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가격</a:t>
            </a:r>
            <a:r>
              <a:rPr lang="en-US" altLang="ko-KR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, </a:t>
            </a:r>
            <a:r>
              <a:rPr lang="ko-KR" altLang="en-US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가치</a:t>
            </a:r>
            <a:r>
              <a:rPr lang="en-US" altLang="ko-KR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,</a:t>
            </a:r>
            <a:r>
              <a:rPr lang="ko-KR" altLang="en-US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브랜딩에 대한 투자</a:t>
            </a:r>
            <a:endParaRPr lang="en-US" altLang="ko-KR" sz="5400" b="0" i="0" dirty="0">
              <a:solidFill>
                <a:schemeClr val="bg1"/>
              </a:solidFill>
              <a:effectLst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6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0C24D-0674-D874-CC6A-86CC5485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0A02BF3-DB3D-A47E-985C-7B04414F5A9A}"/>
              </a:ext>
            </a:extLst>
          </p:cNvPr>
          <p:cNvSpPr txBox="1"/>
          <p:nvPr/>
        </p:nvSpPr>
        <p:spPr>
          <a:xfrm>
            <a:off x="1970316" y="2197112"/>
            <a:ext cx="37011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7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“</a:t>
            </a:r>
            <a:r>
              <a:rPr lang="ko-KR" altLang="en-US" sz="7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브랜드</a:t>
            </a:r>
            <a:r>
              <a:rPr lang="en-US" altLang="ko-KR" sz="7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”</a:t>
            </a:r>
            <a:endParaRPr lang="en-US" altLang="ko-KR" sz="7000" b="0" i="0" dirty="0">
              <a:solidFill>
                <a:schemeClr val="bg1"/>
              </a:solidFill>
              <a:effectLst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03C1B-72FC-585B-4150-6D7D8390CDAE}"/>
              </a:ext>
            </a:extLst>
          </p:cNvPr>
          <p:cNvSpPr txBox="1"/>
          <p:nvPr/>
        </p:nvSpPr>
        <p:spPr>
          <a:xfrm>
            <a:off x="6264729" y="3301349"/>
            <a:ext cx="55571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32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광범한 상품</a:t>
            </a:r>
            <a:endParaRPr lang="en-US" altLang="ko-KR" sz="320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buNone/>
            </a:pPr>
            <a:r>
              <a:rPr lang="en-US" altLang="ko-KR" sz="3200" b="0" i="0" dirty="0">
                <a:solidFill>
                  <a:schemeClr val="bg1"/>
                </a:solidFill>
                <a:effectLst/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유리한 가격 포트폴리오 </a:t>
            </a:r>
            <a:endParaRPr lang="en-US" altLang="ko-KR" sz="320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>
              <a:buNone/>
            </a:pPr>
            <a:r>
              <a:rPr lang="en-US" altLang="ko-KR" sz="3200" b="0" i="0" dirty="0">
                <a:solidFill>
                  <a:schemeClr val="bg1"/>
                </a:solidFill>
                <a:effectLst/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: </a:t>
            </a:r>
            <a:r>
              <a:rPr lang="ko-KR" altLang="en-US" sz="3200" b="0" i="0" dirty="0">
                <a:solidFill>
                  <a:schemeClr val="bg1"/>
                </a:solidFill>
                <a:effectLst/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더 적은 마케팅 비용</a:t>
            </a:r>
            <a:endParaRPr lang="en-US" altLang="ko-KR" sz="3200" b="0" i="0" dirty="0">
              <a:solidFill>
                <a:schemeClr val="bg1"/>
              </a:solidFill>
              <a:effectLst/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3581EC7-D34C-2A47-5CB8-B2BB1065A00A}"/>
              </a:ext>
            </a:extLst>
          </p:cNvPr>
          <p:cNvGrpSpPr/>
          <p:nvPr/>
        </p:nvGrpSpPr>
        <p:grpSpPr>
          <a:xfrm>
            <a:off x="6562846" y="3819646"/>
            <a:ext cx="3912243" cy="488066"/>
            <a:chOff x="6562846" y="3819646"/>
            <a:chExt cx="3912243" cy="488066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60AD3F4B-A9A3-7144-3E0E-6EE46A8AA17E}"/>
                </a:ext>
              </a:extLst>
            </p:cNvPr>
            <p:cNvCxnSpPr/>
            <p:nvPr/>
          </p:nvCxnSpPr>
          <p:spPr>
            <a:xfrm>
              <a:off x="6562846" y="3819646"/>
              <a:ext cx="20255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FC92072-AFE9-86B3-E14D-CF3079DED60C}"/>
                </a:ext>
              </a:extLst>
            </p:cNvPr>
            <p:cNvCxnSpPr>
              <a:cxnSpLocks/>
            </p:cNvCxnSpPr>
            <p:nvPr/>
          </p:nvCxnSpPr>
          <p:spPr>
            <a:xfrm>
              <a:off x="6562846" y="4307712"/>
              <a:ext cx="39122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AE3D69-B77A-0243-4C4B-DAE0EE252A03}"/>
              </a:ext>
            </a:extLst>
          </p:cNvPr>
          <p:cNvSpPr txBox="1"/>
          <p:nvPr/>
        </p:nvSpPr>
        <p:spPr>
          <a:xfrm>
            <a:off x="8595736" y="2821086"/>
            <a:ext cx="3251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5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구색</a:t>
            </a:r>
            <a:endParaRPr lang="en-US" altLang="ko-KR" sz="5400" b="0" i="0" dirty="0">
              <a:solidFill>
                <a:schemeClr val="bg1"/>
              </a:solidFill>
              <a:effectLst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12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DA048-B220-7D1D-F868-4DBAB48E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의류, 인간의 얼굴, 신발류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E0A617-D1CE-528E-9617-5C88DF608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16" y="-15241"/>
            <a:ext cx="5510784" cy="6888481"/>
          </a:xfrm>
          <a:prstGeom prst="rect">
            <a:avLst/>
          </a:prstGeom>
        </p:spPr>
      </p:pic>
      <p:pic>
        <p:nvPicPr>
          <p:cNvPr id="9" name="그림 8" descr="스낵, 뚜껑, 컵, 음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7B65ED-AA08-6306-4B70-B9A55F480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6" y="2997620"/>
            <a:ext cx="2974848" cy="3750652"/>
          </a:xfrm>
          <a:prstGeom prst="rect">
            <a:avLst/>
          </a:prstGeom>
        </p:spPr>
      </p:pic>
      <p:pic>
        <p:nvPicPr>
          <p:cNvPr id="10" name="그림 9" descr="화장품, 패션 액세서리, 립스틱, 액세서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2FC4F4-2199-055E-6663-2B52FF7D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7418" b="7418"/>
          <a:stretch>
            <a:fillRect/>
          </a:stretch>
        </p:blipFill>
        <p:spPr>
          <a:xfrm>
            <a:off x="121920" y="109728"/>
            <a:ext cx="3950208" cy="4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A10B2-BBBD-B8E1-E7C3-76BE4C94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498B59-72CF-F300-ED0E-3B3314BEC76C}"/>
              </a:ext>
            </a:extLst>
          </p:cNvPr>
          <p:cNvSpPr txBox="1"/>
          <p:nvPr/>
        </p:nvSpPr>
        <p:spPr>
          <a:xfrm>
            <a:off x="1155126" y="2283997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매력적인 엔트리 제품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로리스크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로리턴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E00C8-E162-D16F-1401-8EA864F915D4}"/>
              </a:ext>
            </a:extLst>
          </p:cNvPr>
          <p:cNvSpPr txBox="1"/>
          <p:nvPr/>
        </p:nvSpPr>
        <p:spPr>
          <a:xfrm>
            <a:off x="1155126" y="2850053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강력한 가치의 핵심 제품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충분한 마진과 경쟁력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스테디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셀러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1072C-BD84-889E-D4E4-5FCE5BEED4CA}"/>
              </a:ext>
            </a:extLst>
          </p:cNvPr>
          <p:cNvSpPr txBox="1"/>
          <p:nvPr/>
        </p:nvSpPr>
        <p:spPr>
          <a:xfrm>
            <a:off x="1155126" y="3416109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다양한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번들링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가성비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+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가치소비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AFBBD-CD56-4882-DE47-018E62C9DEB3}"/>
              </a:ext>
            </a:extLst>
          </p:cNvPr>
          <p:cNvSpPr txBox="1"/>
          <p:nvPr/>
        </p:nvSpPr>
        <p:spPr>
          <a:xfrm>
            <a:off x="1155126" y="3982165"/>
            <a:ext cx="11604172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고부가가치의 실험 제품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하이리스크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하이리턴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75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9EEBA-18B0-9760-CD2D-9951F6CFD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장품, 병, 용액, 레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B75A1B-BB53-6929-7725-D3DD7121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647253"/>
            <a:ext cx="3959142" cy="4114800"/>
          </a:xfrm>
          <a:prstGeom prst="rect">
            <a:avLst/>
          </a:prstGeom>
        </p:spPr>
      </p:pic>
      <p:pic>
        <p:nvPicPr>
          <p:cNvPr id="5" name="그림 4" descr="텍스트, 세면용품, 액체, 플라스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D504BF-044F-F19C-105F-23B49231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/>
          <a:stretch>
            <a:fillRect/>
          </a:stretch>
        </p:blipFill>
        <p:spPr>
          <a:xfrm>
            <a:off x="4341685" y="110834"/>
            <a:ext cx="3314891" cy="3204057"/>
          </a:xfrm>
          <a:prstGeom prst="rect">
            <a:avLst/>
          </a:prstGeom>
        </p:spPr>
      </p:pic>
      <p:pic>
        <p:nvPicPr>
          <p:cNvPr id="7" name="그림 6" descr="텍스트, 세면용품, 피부 관리, 병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1F1E64-B98B-6A93-EC02-2380B1D12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85" y="3429000"/>
            <a:ext cx="3314891" cy="3318166"/>
          </a:xfrm>
          <a:prstGeom prst="rect">
            <a:avLst/>
          </a:prstGeom>
        </p:spPr>
      </p:pic>
      <p:pic>
        <p:nvPicPr>
          <p:cNvPr id="9" name="그림 8" descr="인간의 얼굴, 사람, 긴 머리, 모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A1AB63-9BC2-66A1-195B-3EA53C5AF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3"/>
          <a:stretch>
            <a:fillRect/>
          </a:stretch>
        </p:blipFill>
        <p:spPr>
          <a:xfrm>
            <a:off x="7795279" y="666559"/>
            <a:ext cx="4250417" cy="55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BB151-6728-AD1F-A3D0-7C1F2831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인간의 얼굴, 패션 액세서리, 사람, 목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E7D92F-9F67-39D2-EF43-8838BD942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88" y="618743"/>
            <a:ext cx="4495312" cy="5620512"/>
          </a:xfrm>
          <a:prstGeom prst="rect">
            <a:avLst/>
          </a:prstGeom>
        </p:spPr>
      </p:pic>
      <p:pic>
        <p:nvPicPr>
          <p:cNvPr id="5" name="그림 4" descr="피부, 사람, 클로즈업, 화장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2E4D1D-D9B7-5A2E-6382-236AE1E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r="15019"/>
          <a:stretch>
            <a:fillRect/>
          </a:stretch>
        </p:blipFill>
        <p:spPr>
          <a:xfrm>
            <a:off x="0" y="209868"/>
            <a:ext cx="7696688" cy="643826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D2A528E-BEF6-23F2-C8AB-066B265F1863}"/>
              </a:ext>
            </a:extLst>
          </p:cNvPr>
          <p:cNvSpPr/>
          <p:nvPr/>
        </p:nvSpPr>
        <p:spPr>
          <a:xfrm>
            <a:off x="0" y="6369380"/>
            <a:ext cx="12191999" cy="49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  <a:hlinkClick r:id="rId5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5"/>
              </a:rPr>
              <a:t>: [</a:t>
            </a:r>
            <a:r>
              <a:rPr lang="ko-KR" altLang="en-US" dirty="0">
                <a:solidFill>
                  <a:schemeClr val="tx1"/>
                </a:solidFill>
                <a:hlinkClick r:id="rId5"/>
              </a:rPr>
              <a:t>보고서</a:t>
            </a:r>
            <a:r>
              <a:rPr lang="en-US" altLang="ko-KR" dirty="0">
                <a:solidFill>
                  <a:schemeClr val="tx1"/>
                </a:solidFill>
                <a:hlinkClick r:id="rId5"/>
              </a:rPr>
              <a:t>] '</a:t>
            </a:r>
            <a:r>
              <a:rPr lang="ko-KR" altLang="en-US" dirty="0">
                <a:solidFill>
                  <a:schemeClr val="tx1"/>
                </a:solidFill>
                <a:hlinkClick r:id="rId5"/>
              </a:rPr>
              <a:t>관심불황</a:t>
            </a:r>
            <a:r>
              <a:rPr lang="en-US" altLang="ko-KR" dirty="0">
                <a:solidFill>
                  <a:schemeClr val="tx1"/>
                </a:solidFill>
                <a:hlinkClick r:id="rId5"/>
              </a:rPr>
              <a:t>': </a:t>
            </a:r>
            <a:r>
              <a:rPr lang="ko-KR" altLang="en-US" dirty="0">
                <a:solidFill>
                  <a:schemeClr val="tx1"/>
                </a:solidFill>
                <a:hlinkClick r:id="rId5"/>
              </a:rPr>
              <a:t>뷰티 </a:t>
            </a:r>
            <a:r>
              <a:rPr lang="ko-KR" altLang="en-US" dirty="0" err="1">
                <a:solidFill>
                  <a:schemeClr val="tx1"/>
                </a:solidFill>
                <a:hlinkClick r:id="rId5"/>
              </a:rPr>
              <a:t>인플루언서</a:t>
            </a:r>
            <a:r>
              <a:rPr lang="ko-KR" altLang="en-US" dirty="0">
                <a:solidFill>
                  <a:schemeClr val="tx1"/>
                </a:solidFill>
                <a:hlinkClick r:id="rId5"/>
              </a:rPr>
              <a:t> 마케팅 피로도가 커집니다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12206-E2F6-A368-68FC-76423F458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3BE33E-6125-BFA7-3B08-3341BAD0F796}"/>
              </a:ext>
            </a:extLst>
          </p:cNvPr>
          <p:cNvSpPr txBox="1"/>
          <p:nvPr/>
        </p:nvSpPr>
        <p:spPr>
          <a:xfrm>
            <a:off x="402771" y="4395590"/>
            <a:ext cx="11604172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68%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커머스에 파괴적 영향을 끼칠 것이라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1095-909B-74D4-24EB-D27DA9355BEB}"/>
              </a:ext>
            </a:extLst>
          </p:cNvPr>
          <p:cNvSpPr txBox="1"/>
          <p:nvPr/>
        </p:nvSpPr>
        <p:spPr>
          <a:xfrm>
            <a:off x="185057" y="1592367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세계경제포럼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(WEF) Chief Economists’ Outlook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0EA0C-BB4E-CEBD-E42F-B673E65FD879}"/>
              </a:ext>
            </a:extLst>
          </p:cNvPr>
          <p:cNvSpPr txBox="1"/>
          <p:nvPr/>
        </p:nvSpPr>
        <p:spPr>
          <a:xfrm>
            <a:off x="402771" y="3105800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72%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글로벌 성장세가 약화될 것으로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6B7F-6138-D099-CE8E-F3BED8F510B7}"/>
              </a:ext>
            </a:extLst>
          </p:cNvPr>
          <p:cNvSpPr txBox="1"/>
          <p:nvPr/>
        </p:nvSpPr>
        <p:spPr>
          <a:xfrm>
            <a:off x="402771" y="3750511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61%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소비 시장의 혼란 수준은 낮을 것이라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8A0BDAB-198D-8539-C01D-D0EE6085DC72}"/>
              </a:ext>
            </a:extLst>
          </p:cNvPr>
          <p:cNvGrpSpPr/>
          <p:nvPr/>
        </p:nvGrpSpPr>
        <p:grpSpPr>
          <a:xfrm>
            <a:off x="805543" y="3567465"/>
            <a:ext cx="8556171" cy="633422"/>
            <a:chOff x="805543" y="3567465"/>
            <a:chExt cx="8556171" cy="633422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33FA6449-AFC4-9DC0-380E-0AC9EE8AF46D}"/>
                </a:ext>
              </a:extLst>
            </p:cNvPr>
            <p:cNvCxnSpPr/>
            <p:nvPr/>
          </p:nvCxnSpPr>
          <p:spPr>
            <a:xfrm>
              <a:off x="805543" y="3567465"/>
              <a:ext cx="795745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FB5B98F-EE40-7F15-FF9D-BC177135A205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4200887"/>
              <a:ext cx="855617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8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563CE-761C-8C70-976B-3581B0DD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그림 5" descr="야외, 의류, 인간의 얼굴, 여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1021C8-02F2-9267-09B9-670FAE77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-3"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8" name="그림 7" descr="병, 가정 용품, 로션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52E1ED-1B71-E51D-298C-43EAD8BB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r="26617" b="-3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3" name="그림 2" descr="텍스트, 인간의 얼굴, 사람, 야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4BFA5A-4EE9-F3F2-4D39-B33F8580B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A736A-5069-B17E-F434-10227A9D5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A6F19C0C-2B94-C08E-C2F9-00A1B98A6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3369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BBA78E23-6C01-9881-7492-243A726AEAAA}"/>
              </a:ext>
            </a:extLst>
          </p:cNvPr>
          <p:cNvSpPr/>
          <p:nvPr/>
        </p:nvSpPr>
        <p:spPr>
          <a:xfrm>
            <a:off x="4396435" y="2266326"/>
            <a:ext cx="3374573" cy="33745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E8AE0078-2272-4CB1-A834-B93E9856DD80}"/>
              </a:ext>
            </a:extLst>
          </p:cNvPr>
          <p:cNvSpPr/>
          <p:nvPr/>
        </p:nvSpPr>
        <p:spPr>
          <a:xfrm>
            <a:off x="2310572" y="3679372"/>
            <a:ext cx="1785257" cy="17852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DC11480-BB2D-F435-D7C9-E05632AFF4E6}"/>
              </a:ext>
            </a:extLst>
          </p:cNvPr>
          <p:cNvSpPr/>
          <p:nvPr/>
        </p:nvSpPr>
        <p:spPr>
          <a:xfrm>
            <a:off x="7362237" y="719666"/>
            <a:ext cx="3374573" cy="33745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플라스틱, 장난감, 실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B95D7D-B4CC-AE82-5D10-BF7F7A3A6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76" y="485799"/>
            <a:ext cx="2935455" cy="2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417DD-EC4D-6BB8-8EA9-A90368EE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B28D0-D134-2583-317B-AFC205F25DA3}"/>
              </a:ext>
            </a:extLst>
          </p:cNvPr>
          <p:cNvSpPr txBox="1"/>
          <p:nvPr/>
        </p:nvSpPr>
        <p:spPr>
          <a:xfrm>
            <a:off x="1" y="545813"/>
            <a:ext cx="12192000" cy="317009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rPr>
              <a:t>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D7CBD-F75B-6519-6AA8-0EC7E16173B8}"/>
              </a:ext>
            </a:extLst>
          </p:cNvPr>
          <p:cNvSpPr txBox="1"/>
          <p:nvPr/>
        </p:nvSpPr>
        <p:spPr>
          <a:xfrm>
            <a:off x="1" y="2848746"/>
            <a:ext cx="12192000" cy="317009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rPr>
              <a:t>korea</a:t>
            </a:r>
            <a:endParaRPr lang="en-US" altLang="ko-KR" sz="20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Bebas" panose="020B0606020202050201" pitchFamily="34" charset="0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5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AAC6C-4CD4-3ABE-E99B-E4CC8A0C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74D67-4EEE-2356-47E7-7D0BC058643A}"/>
              </a:ext>
            </a:extLst>
          </p:cNvPr>
          <p:cNvSpPr txBox="1"/>
          <p:nvPr/>
        </p:nvSpPr>
        <p:spPr>
          <a:xfrm>
            <a:off x="92528" y="2571767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2024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소비자 보고서에 새로 등장한 변수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B99C4-A09C-046C-9ACB-386BF6665F27}"/>
              </a:ext>
            </a:extLst>
          </p:cNvPr>
          <p:cNvSpPr txBox="1"/>
          <p:nvPr/>
        </p:nvSpPr>
        <p:spPr>
          <a:xfrm>
            <a:off x="1" y="3279653"/>
            <a:ext cx="12192000" cy="1169551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“</a:t>
            </a:r>
            <a:r>
              <a:rPr lang="ko-KR" altLang="en-US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부</a:t>
            </a: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富</a:t>
            </a: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  <a:r>
              <a:rPr lang="ko-KR" altLang="en-US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와 상속</a:t>
            </a: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1FDE7-93CB-B22D-24DA-B8365666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A2700A03-F7EB-047F-C39C-2DB29C599EE0}"/>
              </a:ext>
            </a:extLst>
          </p:cNvPr>
          <p:cNvGrpSpPr/>
          <p:nvPr/>
        </p:nvGrpSpPr>
        <p:grpSpPr>
          <a:xfrm>
            <a:off x="2296221" y="1556540"/>
            <a:ext cx="6663385" cy="3917647"/>
            <a:chOff x="5749599" y="1616544"/>
            <a:chExt cx="5696202" cy="3917647"/>
          </a:xfrm>
        </p:grpSpPr>
        <p:graphicFrame>
          <p:nvGraphicFramePr>
            <p:cNvPr id="5" name="차트 4">
              <a:extLst>
                <a:ext uri="{FF2B5EF4-FFF2-40B4-BE49-F238E27FC236}">
                  <a16:creationId xmlns:a16="http://schemas.microsoft.com/office/drawing/2014/main" id="{EE51CF3D-AD8A-045F-E991-0A6E2F4297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0894556"/>
                </p:ext>
              </p:extLst>
            </p:nvPr>
          </p:nvGraphicFramePr>
          <p:xfrm>
            <a:off x="5749599" y="1616544"/>
            <a:ext cx="5696202" cy="3917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1DB259-C29D-0EA0-B680-3311F57D702E}"/>
                </a:ext>
              </a:extLst>
            </p:cNvPr>
            <p:cNvSpPr txBox="1"/>
            <p:nvPr/>
          </p:nvSpPr>
          <p:spPr>
            <a:xfrm>
              <a:off x="6510930" y="4134056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8.5%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A2C560-1E77-2EF0-41E7-2D982AAD6887}"/>
                </a:ext>
              </a:extLst>
            </p:cNvPr>
            <p:cNvSpPr txBox="1"/>
            <p:nvPr/>
          </p:nvSpPr>
          <p:spPr>
            <a:xfrm>
              <a:off x="7154538" y="3175257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39.5%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4DA1B4-8E2F-8C3E-7FFE-0A96E7FC3364}"/>
                </a:ext>
              </a:extLst>
            </p:cNvPr>
            <p:cNvSpPr txBox="1"/>
            <p:nvPr/>
          </p:nvSpPr>
          <p:spPr>
            <a:xfrm>
              <a:off x="9139328" y="4334111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9D51CC-18A0-3390-663F-936A37990F4D}"/>
                </a:ext>
              </a:extLst>
            </p:cNvPr>
            <p:cNvSpPr txBox="1"/>
            <p:nvPr/>
          </p:nvSpPr>
          <p:spPr>
            <a:xfrm>
              <a:off x="7721526" y="2808302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52%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B285EA-EE21-6919-6151-9391A6A45FB4}"/>
                </a:ext>
              </a:extLst>
            </p:cNvPr>
            <p:cNvSpPr txBox="1"/>
            <p:nvPr/>
          </p:nvSpPr>
          <p:spPr>
            <a:xfrm>
              <a:off x="9728197" y="2405516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76%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56409E-D201-0F42-723A-DA7208138A16}"/>
                </a:ext>
              </a:extLst>
            </p:cNvPr>
            <p:cNvSpPr txBox="1"/>
            <p:nvPr/>
          </p:nvSpPr>
          <p:spPr>
            <a:xfrm>
              <a:off x="9584793" y="3594597"/>
              <a:ext cx="876174" cy="400110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22%</a:t>
              </a: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072EAA9-5707-76BE-06A8-67B577817879}"/>
              </a:ext>
            </a:extLst>
          </p:cNvPr>
          <p:cNvCxnSpPr/>
          <p:nvPr/>
        </p:nvCxnSpPr>
        <p:spPr>
          <a:xfrm>
            <a:off x="8218481" y="2495192"/>
            <a:ext cx="758283" cy="0"/>
          </a:xfrm>
          <a:prstGeom prst="line">
            <a:avLst/>
          </a:prstGeom>
          <a:ln w="6350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CEE74C-A2EA-8CE9-2F7F-FCD3F5CEC612}"/>
              </a:ext>
            </a:extLst>
          </p:cNvPr>
          <p:cNvSpPr txBox="1"/>
          <p:nvPr/>
        </p:nvSpPr>
        <p:spPr>
          <a:xfrm>
            <a:off x="8949383" y="2202804"/>
            <a:ext cx="2590799" cy="58477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OECD 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기준으로 </a:t>
            </a:r>
            <a:endParaRPr lang="en-US" altLang="ko-KR" sz="16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상위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10%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52% 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셰어</a:t>
            </a:r>
            <a:endParaRPr lang="en-US" altLang="ko-KR" sz="16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E997D-CBD4-4FB4-2825-BE717837C31B}"/>
              </a:ext>
            </a:extLst>
          </p:cNvPr>
          <p:cNvSpPr txBox="1"/>
          <p:nvPr/>
        </p:nvSpPr>
        <p:spPr>
          <a:xfrm>
            <a:off x="2296221" y="5327366"/>
            <a:ext cx="2590799" cy="338554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출처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 WIL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3F38B6C-C773-AD02-E509-D7A6D7F225C6}"/>
              </a:ext>
            </a:extLst>
          </p:cNvPr>
          <p:cNvGrpSpPr/>
          <p:nvPr/>
        </p:nvGrpSpPr>
        <p:grpSpPr>
          <a:xfrm>
            <a:off x="6382936" y="2745622"/>
            <a:ext cx="1364621" cy="2694581"/>
            <a:chOff x="6382936" y="2745622"/>
            <a:chExt cx="1364621" cy="2694581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685ADA97-4131-65EE-CB2C-D82E5F292F7B}"/>
                </a:ext>
              </a:extLst>
            </p:cNvPr>
            <p:cNvCxnSpPr/>
            <p:nvPr/>
          </p:nvCxnSpPr>
          <p:spPr>
            <a:xfrm>
              <a:off x="6382936" y="5440203"/>
              <a:ext cx="90351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326642F0-919D-F903-B4FA-B09499AE1318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2745622"/>
              <a:ext cx="66095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7869609-F8AD-1559-60F2-31DA907B3D57}"/>
              </a:ext>
            </a:extLst>
          </p:cNvPr>
          <p:cNvSpPr/>
          <p:nvPr/>
        </p:nvSpPr>
        <p:spPr>
          <a:xfrm>
            <a:off x="4016829" y="2745622"/>
            <a:ext cx="1563954" cy="9639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959B265-58BE-8068-CCE7-3F09A8DB036A}"/>
              </a:ext>
            </a:extLst>
          </p:cNvPr>
          <p:cNvSpPr/>
          <p:nvPr/>
        </p:nvSpPr>
        <p:spPr>
          <a:xfrm>
            <a:off x="5144510" y="5138058"/>
            <a:ext cx="1202524" cy="2358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18E3D641-8106-86CB-D17C-5C996D1676B2}"/>
              </a:ext>
            </a:extLst>
          </p:cNvPr>
          <p:cNvSpPr/>
          <p:nvPr/>
        </p:nvSpPr>
        <p:spPr>
          <a:xfrm>
            <a:off x="8639164" y="3479450"/>
            <a:ext cx="2612572" cy="26125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6C206-862D-4569-CE53-E488FFBC0DED}"/>
              </a:ext>
            </a:extLst>
          </p:cNvPr>
          <p:cNvSpPr txBox="1"/>
          <p:nvPr/>
        </p:nvSpPr>
        <p:spPr>
          <a:xfrm>
            <a:off x="8639164" y="4330961"/>
            <a:ext cx="2612572" cy="90954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6000" dirty="0"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rPr>
              <a:t>가성비</a:t>
            </a:r>
            <a:endParaRPr lang="en-US" altLang="ko-KR" sz="6000" dirty="0">
              <a:effectLst/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FE17BAA-DFA6-D76C-4C6D-0CD9848FB5BE}"/>
              </a:ext>
            </a:extLst>
          </p:cNvPr>
          <p:cNvSpPr/>
          <p:nvPr/>
        </p:nvSpPr>
        <p:spPr>
          <a:xfrm>
            <a:off x="0" y="6006496"/>
            <a:ext cx="12191999" cy="85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hlinkClick r:id="rId4"/>
              </a:rPr>
              <a:t>[2025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트렌드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]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달라진 부富의 지도가 내년의 소비 패턴을 어떻게 흔들까요</a:t>
            </a:r>
            <a:endParaRPr lang="en-US" altLang="ko-KR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ko-KR" altLang="en-US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함께 읽어보세요</a:t>
            </a:r>
            <a:r>
              <a:rPr lang="en-US" altLang="ko-KR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[2025 </a:t>
            </a:r>
            <a:r>
              <a:rPr lang="ko-KR" altLang="en-US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트렌드</a:t>
            </a:r>
            <a:r>
              <a:rPr lang="en-US" altLang="ko-KR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ko-KR" altLang="en-US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달라진 부富의 지도가 내년의 소비 패턴을 어떻게 흔들까요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5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2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268D7-959B-A633-BEE0-77A4174E5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BCA972D-0188-99FF-3A31-370E1CCB282D}"/>
              </a:ext>
            </a:extLst>
          </p:cNvPr>
          <p:cNvSpPr txBox="1"/>
          <p:nvPr/>
        </p:nvSpPr>
        <p:spPr>
          <a:xfrm>
            <a:off x="401443" y="1241938"/>
            <a:ext cx="7393259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가격혁신과의 전쟁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32E6FE-1779-3E61-AC2A-842A5744CA76}"/>
              </a:ext>
            </a:extLst>
          </p:cNvPr>
          <p:cNvSpPr txBox="1"/>
          <p:nvPr/>
        </p:nvSpPr>
        <p:spPr>
          <a:xfrm>
            <a:off x="401443" y="2084198"/>
            <a:ext cx="7393259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2015-2025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한국 물가상승률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22-23%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D52680-8ED2-5327-6901-99F73009D191}"/>
              </a:ext>
            </a:extLst>
          </p:cNvPr>
          <p:cNvSpPr txBox="1"/>
          <p:nvPr/>
        </p:nvSpPr>
        <p:spPr>
          <a:xfrm>
            <a:off x="1461972" y="3254893"/>
            <a:ext cx="9268056" cy="83099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2015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분기 한국 가계동향조사 의류신발 월 평균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지출비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142,000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원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2025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분기 한국 가계동향조사 의류신발 월 평균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지출비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145,000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원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195D7-1A1F-CDC3-A5E5-68B4DC2ECF0A}"/>
              </a:ext>
            </a:extLst>
          </p:cNvPr>
          <p:cNvSpPr txBox="1"/>
          <p:nvPr/>
        </p:nvSpPr>
        <p:spPr>
          <a:xfrm>
            <a:off x="1461972" y="4395004"/>
            <a:ext cx="9268056" cy="83099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2015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분기 한국 가계동향조사 식료품 월 평균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지출비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308,000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원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2025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분기 한국 가계동향조사 식료품 월 평균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지출비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423,000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원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5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AFE5A-75DC-FF31-25AA-D7D90DF0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A23563-8B4D-45C4-D60D-A3D214B18ED9}"/>
              </a:ext>
            </a:extLst>
          </p:cNvPr>
          <p:cNvSpPr txBox="1"/>
          <p:nvPr/>
        </p:nvSpPr>
        <p:spPr>
          <a:xfrm>
            <a:off x="1" y="2844224"/>
            <a:ext cx="12192000" cy="92333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소비자의 </a:t>
            </a:r>
            <a:r>
              <a:rPr lang="en-US" altLang="ko-KR" sz="5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60%</a:t>
            </a:r>
            <a:r>
              <a:rPr lang="ko-KR" altLang="en-US" sz="5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부수입을 찾는 중</a:t>
            </a:r>
            <a:endParaRPr lang="en-US" altLang="ko-KR" sz="5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49058-C890-7FB4-D74A-A188975B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차트 30">
            <a:extLst>
              <a:ext uri="{FF2B5EF4-FFF2-40B4-BE49-F238E27FC236}">
                <a16:creationId xmlns:a16="http://schemas.microsoft.com/office/drawing/2014/main" id="{7E24A094-AA91-0682-125E-4DA99E7DD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6637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FAC8C8F-9396-ADFD-A80B-119019519175}"/>
              </a:ext>
            </a:extLst>
          </p:cNvPr>
          <p:cNvSpPr txBox="1"/>
          <p:nvPr/>
        </p:nvSpPr>
        <p:spPr>
          <a:xfrm>
            <a:off x="4843478" y="6138333"/>
            <a:ext cx="4779493" cy="30777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4"/>
              </a:rPr>
              <a:t>출처</a:t>
            </a:r>
            <a:r>
              <a:rPr lang="en-US" altLang="ko-KR" sz="1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4"/>
              </a:rPr>
              <a:t>: NIQ 2025 Consumer Outlook Survey</a:t>
            </a:r>
            <a:endParaRPr lang="en-US" altLang="ko-KR" sz="1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ED336D6-07E5-7213-35DE-60B9429F31DB}"/>
              </a:ext>
            </a:extLst>
          </p:cNvPr>
          <p:cNvGrpSpPr/>
          <p:nvPr/>
        </p:nvGrpSpPr>
        <p:grpSpPr>
          <a:xfrm>
            <a:off x="7776838" y="2040253"/>
            <a:ext cx="1670307" cy="4027572"/>
            <a:chOff x="7776838" y="2040253"/>
            <a:chExt cx="1670307" cy="4027572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AE12F786-9E4B-B902-C628-9D618C38C365}"/>
                </a:ext>
              </a:extLst>
            </p:cNvPr>
            <p:cNvCxnSpPr/>
            <p:nvPr/>
          </p:nvCxnSpPr>
          <p:spPr>
            <a:xfrm>
              <a:off x="7776838" y="6067825"/>
              <a:ext cx="90351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08703-217F-1BE5-96F5-7866719C3019}"/>
                </a:ext>
              </a:extLst>
            </p:cNvPr>
            <p:cNvSpPr/>
            <p:nvPr/>
          </p:nvSpPr>
          <p:spPr>
            <a:xfrm>
              <a:off x="9050047" y="2040253"/>
              <a:ext cx="397098" cy="3970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타원 11">
            <a:extLst>
              <a:ext uri="{FF2B5EF4-FFF2-40B4-BE49-F238E27FC236}">
                <a16:creationId xmlns:a16="http://schemas.microsoft.com/office/drawing/2014/main" id="{63FD0C91-F641-B5F9-6A84-F5433BCC457B}"/>
              </a:ext>
            </a:extLst>
          </p:cNvPr>
          <p:cNvSpPr/>
          <p:nvPr/>
        </p:nvSpPr>
        <p:spPr>
          <a:xfrm>
            <a:off x="4360059" y="3688429"/>
            <a:ext cx="397098" cy="397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B56F913-EAB0-ACA1-8248-39A8E605B081}"/>
              </a:ext>
            </a:extLst>
          </p:cNvPr>
          <p:cNvSpPr/>
          <p:nvPr/>
        </p:nvSpPr>
        <p:spPr>
          <a:xfrm>
            <a:off x="4161510" y="4714832"/>
            <a:ext cx="397098" cy="397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CC69E4D-07AB-2873-3C9A-A7D23940FBA2}"/>
              </a:ext>
            </a:extLst>
          </p:cNvPr>
          <p:cNvSpPr/>
          <p:nvPr/>
        </p:nvSpPr>
        <p:spPr>
          <a:xfrm>
            <a:off x="3962961" y="2690586"/>
            <a:ext cx="397098" cy="397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9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B861D-46C0-189B-D7D7-58E36148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F822AD-17AD-985B-5928-4D99758D71D3}"/>
              </a:ext>
            </a:extLst>
          </p:cNvPr>
          <p:cNvSpPr txBox="1"/>
          <p:nvPr/>
        </p:nvSpPr>
        <p:spPr>
          <a:xfrm>
            <a:off x="1" y="2844224"/>
            <a:ext cx="12192000" cy="1169551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“</a:t>
            </a:r>
            <a:r>
              <a:rPr lang="ko-KR" altLang="en-US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절약</a:t>
            </a:r>
            <a:r>
              <a:rPr lang="en-US" altLang="ko-KR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3D489-38C8-8176-22E7-7E37BE60273C}"/>
              </a:ext>
            </a:extLst>
          </p:cNvPr>
          <p:cNvSpPr txBox="1"/>
          <p:nvPr/>
        </p:nvSpPr>
        <p:spPr>
          <a:xfrm>
            <a:off x="-1" y="2844223"/>
            <a:ext cx="12192000" cy="1169551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7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절약의 방식</a:t>
            </a:r>
            <a:endParaRPr lang="en-US" altLang="ko-KR" sz="7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36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2FE92-E9AC-5E23-49C1-7014287C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7685C7A6-F92C-7268-4BF3-CAE9ECB3B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583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96941F57-BD4A-E5E7-EE30-6BC40A306F9C}"/>
              </a:ext>
            </a:extLst>
          </p:cNvPr>
          <p:cNvGrpSpPr/>
          <p:nvPr/>
        </p:nvGrpSpPr>
        <p:grpSpPr>
          <a:xfrm>
            <a:off x="9482782" y="1419033"/>
            <a:ext cx="2590799" cy="3909069"/>
            <a:chOff x="9482782" y="1419033"/>
            <a:chExt cx="2590799" cy="39090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38DCF8-5654-8046-E9D1-85C3FCC43C16}"/>
                </a:ext>
              </a:extLst>
            </p:cNvPr>
            <p:cNvSpPr txBox="1"/>
            <p:nvPr/>
          </p:nvSpPr>
          <p:spPr>
            <a:xfrm>
              <a:off x="9482782" y="1419033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31%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2383AF-85F5-5A8A-DB3E-43CF954D5646}"/>
                </a:ext>
              </a:extLst>
            </p:cNvPr>
            <p:cNvSpPr txBox="1"/>
            <p:nvPr/>
          </p:nvSpPr>
          <p:spPr>
            <a:xfrm>
              <a:off x="9482782" y="18109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31%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AEB00F-14E0-0153-4CD8-141E9EF365CF}"/>
                </a:ext>
              </a:extLst>
            </p:cNvPr>
            <p:cNvSpPr txBox="1"/>
            <p:nvPr/>
          </p:nvSpPr>
          <p:spPr>
            <a:xfrm>
              <a:off x="9482782" y="2224576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30%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36E7E-6420-ACED-F8C5-F5E5D8C99F2D}"/>
                </a:ext>
              </a:extLst>
            </p:cNvPr>
            <p:cNvSpPr txBox="1"/>
            <p:nvPr/>
          </p:nvSpPr>
          <p:spPr>
            <a:xfrm>
              <a:off x="9482782" y="2616462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30%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E4DD24-77D4-5673-0801-7C53620937DA}"/>
                </a:ext>
              </a:extLst>
            </p:cNvPr>
            <p:cNvSpPr txBox="1"/>
            <p:nvPr/>
          </p:nvSpPr>
          <p:spPr>
            <a:xfrm>
              <a:off x="9482782" y="3030119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29%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566125-A2C1-5C7E-17E9-F3089322EEB6}"/>
                </a:ext>
              </a:extLst>
            </p:cNvPr>
            <p:cNvSpPr txBox="1"/>
            <p:nvPr/>
          </p:nvSpPr>
          <p:spPr>
            <a:xfrm>
              <a:off x="9482782" y="34111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28% 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CD82A7-DBF6-2A10-9F90-1F0A17A3BA53}"/>
                </a:ext>
              </a:extLst>
            </p:cNvPr>
            <p:cNvSpPr txBox="1"/>
            <p:nvPr/>
          </p:nvSpPr>
          <p:spPr>
            <a:xfrm>
              <a:off x="9482782" y="3803005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26%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7AAC1E-4D83-F91A-E5E2-888992F03CB9}"/>
                </a:ext>
              </a:extLst>
            </p:cNvPr>
            <p:cNvSpPr txBox="1"/>
            <p:nvPr/>
          </p:nvSpPr>
          <p:spPr>
            <a:xfrm>
              <a:off x="9482782" y="42493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26%  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5603A2-29C4-56BB-9774-49019E6953FF}"/>
                </a:ext>
              </a:extLst>
            </p:cNvPr>
            <p:cNvSpPr txBox="1"/>
            <p:nvPr/>
          </p:nvSpPr>
          <p:spPr>
            <a:xfrm>
              <a:off x="9482782" y="4597662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23%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4CF56C-680E-6DBA-5566-C76305AD9A8E}"/>
                </a:ext>
              </a:extLst>
            </p:cNvPr>
            <p:cNvSpPr txBox="1"/>
            <p:nvPr/>
          </p:nvSpPr>
          <p:spPr>
            <a:xfrm>
              <a:off x="9482782" y="4989548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23%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F92FFAE-1056-E092-8629-181216793D5F}"/>
              </a:ext>
            </a:extLst>
          </p:cNvPr>
          <p:cNvSpPr txBox="1"/>
          <p:nvPr/>
        </p:nvSpPr>
        <p:spPr>
          <a:xfrm>
            <a:off x="2492164" y="5969056"/>
            <a:ext cx="4779493" cy="30777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출처</a:t>
            </a:r>
            <a:r>
              <a:rPr lang="en-US" altLang="ko-KR" sz="1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 NIQ 2025 Consumer Outlook Survey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825284E-8069-81DB-4AFA-7FE6256A41A1}"/>
              </a:ext>
            </a:extLst>
          </p:cNvPr>
          <p:cNvGrpSpPr/>
          <p:nvPr/>
        </p:nvGrpSpPr>
        <p:grpSpPr>
          <a:xfrm>
            <a:off x="9983525" y="1419033"/>
            <a:ext cx="2590799" cy="3763404"/>
            <a:chOff x="9482782" y="1419033"/>
            <a:chExt cx="2590799" cy="37634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39B86C-6866-798F-C1EB-357CE22996F9}"/>
                </a:ext>
              </a:extLst>
            </p:cNvPr>
            <p:cNvSpPr txBox="1"/>
            <p:nvPr/>
          </p:nvSpPr>
          <p:spPr>
            <a:xfrm>
              <a:off x="9482782" y="1419033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5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DB2604-8FCA-8CAD-E44D-29DD1DACDC9A}"/>
                </a:ext>
              </a:extLst>
            </p:cNvPr>
            <p:cNvSpPr txBox="1"/>
            <p:nvPr/>
          </p:nvSpPr>
          <p:spPr>
            <a:xfrm>
              <a:off x="9482782" y="18109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1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07C154-0A62-9997-50D7-EFEB40D65B58}"/>
                </a:ext>
              </a:extLst>
            </p:cNvPr>
            <p:cNvSpPr txBox="1"/>
            <p:nvPr/>
          </p:nvSpPr>
          <p:spPr>
            <a:xfrm>
              <a:off x="9482782" y="2224576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6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F06CFB-59A9-4F4A-5A79-D5351BF2C75D}"/>
                </a:ext>
              </a:extLst>
            </p:cNvPr>
            <p:cNvSpPr txBox="1"/>
            <p:nvPr/>
          </p:nvSpPr>
          <p:spPr>
            <a:xfrm>
              <a:off x="9482782" y="2616462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2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C09B66-7925-3819-C3CD-8458639BFAE1}"/>
                </a:ext>
              </a:extLst>
            </p:cNvPr>
            <p:cNvSpPr txBox="1"/>
            <p:nvPr/>
          </p:nvSpPr>
          <p:spPr>
            <a:xfrm>
              <a:off x="9482782" y="30301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3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5D322F-E955-D55B-C367-09B81891E296}"/>
                </a:ext>
              </a:extLst>
            </p:cNvPr>
            <p:cNvSpPr txBox="1"/>
            <p:nvPr/>
          </p:nvSpPr>
          <p:spPr>
            <a:xfrm>
              <a:off x="9482782" y="34111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--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B28872-E6FF-1B5D-BE4C-0B093C6F2319}"/>
                </a:ext>
              </a:extLst>
            </p:cNvPr>
            <p:cNvSpPr txBox="1"/>
            <p:nvPr/>
          </p:nvSpPr>
          <p:spPr>
            <a:xfrm>
              <a:off x="9482782" y="4249319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--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F6A47B-09DC-A537-837C-362B5814BB41}"/>
                </a:ext>
              </a:extLst>
            </p:cNvPr>
            <p:cNvSpPr txBox="1"/>
            <p:nvPr/>
          </p:nvSpPr>
          <p:spPr>
            <a:xfrm>
              <a:off x="9482782" y="4597662"/>
              <a:ext cx="2590799" cy="58477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▼ 4</a:t>
              </a:r>
            </a:p>
            <a:p>
              <a:pPr>
                <a:defRPr/>
              </a:pPr>
              <a:endPara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0E34D53F-C22F-9531-6F90-6E62A67E4BF3}"/>
              </a:ext>
            </a:extLst>
          </p:cNvPr>
          <p:cNvGrpSpPr/>
          <p:nvPr/>
        </p:nvGrpSpPr>
        <p:grpSpPr>
          <a:xfrm>
            <a:off x="3420419" y="1749065"/>
            <a:ext cx="7062523" cy="800556"/>
            <a:chOff x="3420419" y="1749065"/>
            <a:chExt cx="7062523" cy="800556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D8FFEB7D-024E-9CAF-6F6A-79BEFA7393A7}"/>
                </a:ext>
              </a:extLst>
            </p:cNvPr>
            <p:cNvCxnSpPr>
              <a:cxnSpLocks/>
            </p:cNvCxnSpPr>
            <p:nvPr/>
          </p:nvCxnSpPr>
          <p:spPr>
            <a:xfrm>
              <a:off x="3646714" y="1749065"/>
              <a:ext cx="6772239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F91EFB4-14CB-8439-ECE6-86CCAB5F5688}"/>
                </a:ext>
              </a:extLst>
            </p:cNvPr>
            <p:cNvCxnSpPr>
              <a:cxnSpLocks/>
            </p:cNvCxnSpPr>
            <p:nvPr/>
          </p:nvCxnSpPr>
          <p:spPr>
            <a:xfrm>
              <a:off x="3420419" y="2549621"/>
              <a:ext cx="706252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BD94DCE-71B8-A362-565C-69C4FB03AB98}"/>
              </a:ext>
            </a:extLst>
          </p:cNvPr>
          <p:cNvGrpSpPr/>
          <p:nvPr/>
        </p:nvGrpSpPr>
        <p:grpSpPr>
          <a:xfrm>
            <a:off x="9983525" y="3803005"/>
            <a:ext cx="2590799" cy="1525097"/>
            <a:chOff x="9983525" y="3803005"/>
            <a:chExt cx="2590799" cy="15250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64A9FF-8FB1-3561-8358-83F8347D2700}"/>
                </a:ext>
              </a:extLst>
            </p:cNvPr>
            <p:cNvSpPr txBox="1"/>
            <p:nvPr/>
          </p:nvSpPr>
          <p:spPr>
            <a:xfrm>
              <a:off x="9983525" y="3803005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▲ 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D2ECED-E15A-D28C-1FEF-22C8D9BDF216}"/>
                </a:ext>
              </a:extLst>
            </p:cNvPr>
            <p:cNvSpPr txBox="1"/>
            <p:nvPr/>
          </p:nvSpPr>
          <p:spPr>
            <a:xfrm>
              <a:off x="9983525" y="4989548"/>
              <a:ext cx="2590799" cy="3385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▲ 4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58C7179-B899-A56C-CF34-B577B509392A}"/>
              </a:ext>
            </a:extLst>
          </p:cNvPr>
          <p:cNvGrpSpPr/>
          <p:nvPr/>
        </p:nvGrpSpPr>
        <p:grpSpPr>
          <a:xfrm>
            <a:off x="2841171" y="4152445"/>
            <a:ext cx="7641771" cy="1180645"/>
            <a:chOff x="2841171" y="4152445"/>
            <a:chExt cx="7641771" cy="1180645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3D66E124-6C8A-AC36-143B-12EEF2DF26CF}"/>
                </a:ext>
              </a:extLst>
            </p:cNvPr>
            <p:cNvCxnSpPr/>
            <p:nvPr/>
          </p:nvCxnSpPr>
          <p:spPr>
            <a:xfrm>
              <a:off x="2841171" y="4152445"/>
              <a:ext cx="764177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522847FC-4928-57C3-7295-96AF24318C5D}"/>
                </a:ext>
              </a:extLst>
            </p:cNvPr>
            <p:cNvCxnSpPr>
              <a:cxnSpLocks/>
            </p:cNvCxnSpPr>
            <p:nvPr/>
          </p:nvCxnSpPr>
          <p:spPr>
            <a:xfrm>
              <a:off x="4158343" y="5333090"/>
              <a:ext cx="626061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DB84B1A-5E6E-ADA3-8754-7CCBDDB97C48}"/>
              </a:ext>
            </a:extLst>
          </p:cNvPr>
          <p:cNvGrpSpPr/>
          <p:nvPr/>
        </p:nvGrpSpPr>
        <p:grpSpPr>
          <a:xfrm>
            <a:off x="-120409" y="173167"/>
            <a:ext cx="2612573" cy="2612572"/>
            <a:chOff x="8369118" y="2234089"/>
            <a:chExt cx="2917373" cy="2917372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60CA613-8420-8311-669F-DAEDFF490E5F}"/>
                </a:ext>
              </a:extLst>
            </p:cNvPr>
            <p:cNvSpPr/>
            <p:nvPr/>
          </p:nvSpPr>
          <p:spPr>
            <a:xfrm>
              <a:off x="8369119" y="2234089"/>
              <a:ext cx="2917372" cy="2917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2BAAD3-EDF7-7D59-F76D-28ABC02C57A4}"/>
                </a:ext>
              </a:extLst>
            </p:cNvPr>
            <p:cNvSpPr txBox="1"/>
            <p:nvPr/>
          </p:nvSpPr>
          <p:spPr>
            <a:xfrm>
              <a:off x="8369118" y="2682790"/>
              <a:ext cx="2917372" cy="2165208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6000" dirty="0">
                  <a:latin typeface="Noto Sans KR Black" panose="020B0200000000000000" pitchFamily="50" charset="-127"/>
                  <a:ea typeface="Noto Sans KR Black" panose="020B0200000000000000" pitchFamily="50" charset="-127"/>
                </a:rPr>
                <a:t>가치</a:t>
              </a:r>
              <a:br>
                <a:rPr lang="en-US" altLang="ko-KR" sz="6000" dirty="0">
                  <a:latin typeface="Noto Sans KR Black" panose="020B0200000000000000" pitchFamily="50" charset="-127"/>
                  <a:ea typeface="Noto Sans KR Black" panose="020B0200000000000000" pitchFamily="50" charset="-127"/>
                </a:rPr>
              </a:br>
              <a:r>
                <a:rPr lang="ko-KR" altLang="en-US" sz="6000" dirty="0">
                  <a:latin typeface="Noto Sans KR Black" panose="020B0200000000000000" pitchFamily="50" charset="-127"/>
                  <a:ea typeface="Noto Sans KR Black" panose="020B0200000000000000" pitchFamily="50" charset="-127"/>
                </a:rPr>
                <a:t>소비</a:t>
              </a:r>
              <a:endParaRPr lang="en-US" altLang="ko-KR" sz="6000" dirty="0">
                <a:effectLst/>
                <a:latin typeface="Noto Sans KR Black" panose="020B0200000000000000" pitchFamily="50" charset="-127"/>
                <a:ea typeface="Noto Sans KR Black" panose="020B02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1832</Words>
  <Application>Microsoft Office PowerPoint</Application>
  <PresentationFormat>와이드스크린</PresentationFormat>
  <Paragraphs>145</Paragraphs>
  <Slides>22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Noto Sans CJK KR Bold</vt:lpstr>
      <vt:lpstr>Noto Sans CJK KR Thin</vt:lpstr>
      <vt:lpstr>Noto Sans KR Black</vt:lpstr>
      <vt:lpstr>Noto Sans KR Medium</vt:lpstr>
      <vt:lpstr>Noto Sans KR Thin</vt:lpstr>
      <vt:lpstr>맑은 고딕</vt:lpstr>
      <vt:lpstr>Arial</vt:lpstr>
      <vt:lpstr>Bebas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sohee kim</dc:creator>
  <cp:lastModifiedBy>sohee kim</cp:lastModifiedBy>
  <cp:revision>117</cp:revision>
  <dcterms:created xsi:type="dcterms:W3CDTF">2025-10-08T13:33:49Z</dcterms:created>
  <dcterms:modified xsi:type="dcterms:W3CDTF">2025-10-25T05:32:38Z</dcterms:modified>
</cp:coreProperties>
</file>